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4" r:id="rId1"/>
  </p:sldMasterIdLst>
  <p:notesMasterIdLst>
    <p:notesMasterId r:id="rId31"/>
  </p:notesMasterIdLst>
  <p:sldIdLst>
    <p:sldId id="307" r:id="rId2"/>
    <p:sldId id="310" r:id="rId3"/>
    <p:sldId id="312" r:id="rId4"/>
    <p:sldId id="313" r:id="rId5"/>
    <p:sldId id="256" r:id="rId6"/>
    <p:sldId id="284" r:id="rId7"/>
    <p:sldId id="267" r:id="rId8"/>
    <p:sldId id="268" r:id="rId9"/>
    <p:sldId id="269" r:id="rId10"/>
    <p:sldId id="271" r:id="rId11"/>
    <p:sldId id="272" r:id="rId12"/>
    <p:sldId id="273" r:id="rId13"/>
    <p:sldId id="285" r:id="rId14"/>
    <p:sldId id="314" r:id="rId15"/>
    <p:sldId id="274" r:id="rId16"/>
    <p:sldId id="290" r:id="rId17"/>
    <p:sldId id="291" r:id="rId18"/>
    <p:sldId id="265" r:id="rId19"/>
    <p:sldId id="292" r:id="rId20"/>
    <p:sldId id="266" r:id="rId21"/>
    <p:sldId id="277" r:id="rId22"/>
    <p:sldId id="293" r:id="rId23"/>
    <p:sldId id="305" r:id="rId24"/>
    <p:sldId id="303" r:id="rId25"/>
    <p:sldId id="279" r:id="rId26"/>
    <p:sldId id="280" r:id="rId27"/>
    <p:sldId id="281" r:id="rId28"/>
    <p:sldId id="286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Herrera" initials="EH" lastIdx="7" clrIdx="0">
    <p:extLst>
      <p:ext uri="{19B8F6BF-5375-455C-9EA6-DF929625EA0E}">
        <p15:presenceInfo xmlns:p15="http://schemas.microsoft.com/office/powerpoint/2012/main" userId="S::EHerrera@americanpayroll.org::7e547307-b7b8-47be-97de-fd230944dc28" providerId="AD"/>
      </p:ext>
    </p:extLst>
  </p:cmAuthor>
  <p:cmAuthor id="2" name="Steven W. Hodgson" initials="SWH" lastIdx="6" clrIdx="1">
    <p:extLst>
      <p:ext uri="{19B8F6BF-5375-455C-9EA6-DF929625EA0E}">
        <p15:presenceInfo xmlns:p15="http://schemas.microsoft.com/office/powerpoint/2012/main" userId="S::SHodgson@americanpayroll.org::b2f9a1d2-5485-4ace-8374-bd6917eaf11a" providerId="AD"/>
      </p:ext>
    </p:extLst>
  </p:cmAuthor>
  <p:cmAuthor id="3" name="Dan Dycus" initials="DD" lastIdx="5" clrIdx="2">
    <p:extLst>
      <p:ext uri="{19B8F6BF-5375-455C-9EA6-DF929625EA0E}">
        <p15:presenceInfo xmlns:p15="http://schemas.microsoft.com/office/powerpoint/2012/main" userId="S::ddycus@americanpayroll.org::eec64cc2-0e5f-43b6-94c2-731bffefc9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4091" autoAdjust="0"/>
  </p:normalViewPr>
  <p:slideViewPr>
    <p:cSldViewPr snapToGrid="0">
      <p:cViewPr>
        <p:scale>
          <a:sx n="75" d="100"/>
          <a:sy n="75" d="100"/>
        </p:scale>
        <p:origin x="21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BA3-A627-4B9E-B533-E37DF7887F9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57072-F5CC-42AA-B723-35A04A9F2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creative ways to show your officers.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57072-F5CC-42AA-B723-35A04A9F29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four slides provide examples of how you can present your events with pictures and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57072-F5CC-42AA-B723-35A04A9F29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9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57072-F5CC-42AA-B723-35A04A9F29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7072-F5CC-42AA-B723-35A04A9F29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8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5991-E2FD-AEA8-4ABE-299E435A6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200C5-152B-9A72-BF0B-D5AFF3469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A9F5-9CAC-03A8-B3F0-50BBD63F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680-778C-4645-856D-2320EA8BEDE6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59A93-325F-A514-B8F7-75E03602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6766F-63FB-0F3F-1DD5-95771B4F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2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C9E8-27E0-E3DE-29FB-15EB55D1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ABF80-573C-B967-AB6C-97ED554EC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ECD82-5C06-AC4A-A2F3-81E35005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2ECD-6606-48A8-9EE6-F087B2711A04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8F6C-5E6E-6EBD-9D52-DB145E20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FD84F-3620-8827-FD3D-713DA237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9894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A9EE4-BAFE-5BDC-D4DC-5402BF5F2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0F88B-491A-6B04-EEE0-3CC3FF43F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6281-5DA0-6ABB-8E81-CA914FA2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2ECD-6606-48A8-9EE6-F087B2711A04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592B-5602-16C2-FE2B-9AC55E4A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C6EA4-DBC0-CD25-8213-6EBCB673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043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C0F0-A704-3CD5-8DA6-34576A56A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122A-DFA3-5422-9118-2B1A1C5E6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E9C4F-1FE8-3EC9-BE64-CC49EADA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2ECD-6606-48A8-9EE6-F087B2711A04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EEF25-8AE2-CEC5-42A6-6B90A502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98FB-0D62-D058-3CA9-09526DAC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91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7D91-0FF5-0129-9B29-56346C9A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9BA0-55A5-9092-82AF-E7DA34DB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EA6AF-9A10-CE6B-6420-7C8342E2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B21F-FB4B-4338-AF06-DE5D5015C224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DA493-D66E-17BD-E1AE-0CE871A6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95B0-A1A3-10FF-B3A1-2F7986F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A4FC-E32B-EC51-FEDB-1299004E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3A738-4A94-A85C-5441-9B9C0A1F1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916A9-FC77-0DF1-F763-B86B731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39EBF-9C80-1EF2-0AD8-3AFE2FEE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2ECD-6606-48A8-9EE6-F087B2711A04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34152-8286-C012-8B02-606FAA0C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20D89-FFB8-6774-3624-BD2605BC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981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B51F-3E94-ACA8-7FC4-8F006802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A1146-DB18-63A8-198D-A40FD7F2B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7ED00-98C3-372B-036D-A4CD560DC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B58F9-2EF4-A3C8-5D77-F2C1BCC78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77505-BD2D-EDE0-EB96-C7E84B2AE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03FE7-A6AE-D0DE-3AE5-CDE1BC1A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2ECD-6606-48A8-9EE6-F087B2711A04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B341D-2C96-9636-1E3C-952F5FCB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B73AE-34C8-D792-1DC3-9B41E30B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139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15A2-DE1D-38B2-824B-6DFA6339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1A0E9-2886-5764-8761-BA38769D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9189-33F7-4421-A0D6-20AEF5375D33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D1379-36F3-5135-A30B-8B78CE38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48A9E-D085-D2C9-7D13-47E9503D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1554F3-1EBC-2377-3DCE-E7ED4F9F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755-AC26-48B4-BFF5-09DF4741E005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39764-185C-7896-1AE4-42B598CF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343D-8427-D70A-BBF1-BAF7B782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E1B4-4261-AC10-1292-22E941E9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4FED-3989-9C4A-B15B-ABF32879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ED87B-4ACF-557A-10D7-91864B97B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C31A6-A9AE-CC6A-67E5-F15F92EA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2ECD-6606-48A8-9EE6-F087B2711A04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CB4AD-F100-4009-56F2-FD569271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1B210-7CAB-EE4F-060E-1CB5BA2A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536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8A76-433A-93D6-A63C-4062FBED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6AF41-CBAB-4D2A-359D-F37F7029D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6E028-98EC-8F47-74D6-10D79EA62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A78B0-96B5-F445-CD02-3F470C83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D130-1217-4A0D-B3EE-11C802B02BAE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FE1CC-9649-BAB2-16AA-F57C135D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D344-6440-745E-5676-79C64B35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7EDDB-4B37-16CF-44AC-5EB85025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29AC1-0ECB-B7BF-4E03-287DA452B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381D9-CC84-D7E5-A951-8886E78C4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2ECD-6606-48A8-9EE6-F087B2711A04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FE83E-9D65-26B4-ADE2-925508F5E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Chapter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1662-6AEB-4412-AE63-40824D820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0402-EC78-4037-9AB6-D019AB00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8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076B7D-844C-44B1-9AF1-8C1C3B3F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4457" y="3004457"/>
            <a:ext cx="6857999" cy="849086"/>
          </a:xfrm>
        </p:spPr>
        <p:txBody>
          <a:bodyPr/>
          <a:lstStyle/>
          <a:p>
            <a:r>
              <a:rPr lang="en-US" b="1" dirty="0"/>
              <a:t>Example</a:t>
            </a:r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31E61C-1846-4CDC-8987-C19ED8F6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Chapter Name</a:t>
            </a:r>
          </a:p>
        </p:txBody>
      </p:sp>
      <p:pic>
        <p:nvPicPr>
          <p:cNvPr id="8" name="Picture 7" descr="A group of people in a row&#10;&#10;Description automatically generated">
            <a:extLst>
              <a:ext uri="{FF2B5EF4-FFF2-40B4-BE49-F238E27FC236}">
                <a16:creationId xmlns:a16="http://schemas.microsoft.com/office/drawing/2014/main" id="{06536BCD-0AA6-62B0-790F-B587DC4A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4" y="274320"/>
            <a:ext cx="11206416" cy="61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9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56819E-7F79-4B98-8DC4-622BE14E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9D5090-4994-4838-B6E9-CD610C0F5E12}"/>
              </a:ext>
            </a:extLst>
          </p:cNvPr>
          <p:cNvSpPr txBox="1">
            <a:spLocks/>
          </p:cNvSpPr>
          <p:nvPr/>
        </p:nvSpPr>
        <p:spPr>
          <a:xfrm>
            <a:off x="210598" y="184403"/>
            <a:ext cx="4565939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 Accomplishments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3C0F13-2B3B-4197-BD26-89DD9AA389DD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18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1. Describe how your chapter successfully implemented an innovative idea in 2023.</a:t>
            </a:r>
          </a:p>
        </p:txBody>
      </p:sp>
    </p:spTree>
    <p:extLst>
      <p:ext uri="{BB962C8B-B14F-4D97-AF65-F5344CB8AC3E}">
        <p14:creationId xmlns:p14="http://schemas.microsoft.com/office/powerpoint/2010/main" val="327013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FB8409-9CFB-4547-AC0D-62774307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21D210-406E-479C-B239-36235F7E218C}"/>
              </a:ext>
            </a:extLst>
          </p:cNvPr>
          <p:cNvSpPr txBox="1">
            <a:spLocks/>
          </p:cNvSpPr>
          <p:nvPr/>
        </p:nvSpPr>
        <p:spPr>
          <a:xfrm>
            <a:off x="210598" y="184403"/>
            <a:ext cx="4565939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 Accomplishments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01B8A4-31DD-40DE-81E4-58115AA73EED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515600" cy="918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2. Explain how your chapter mentored members or leaders within your own or other chapters, or provided guidance to your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380341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45B32F-F74E-483A-9219-0D75CC979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8A1E1F-7B97-49E1-841D-3B17E0F8781F}"/>
              </a:ext>
            </a:extLst>
          </p:cNvPr>
          <p:cNvSpPr txBox="1">
            <a:spLocks/>
          </p:cNvSpPr>
          <p:nvPr/>
        </p:nvSpPr>
        <p:spPr>
          <a:xfrm>
            <a:off x="210598" y="184403"/>
            <a:ext cx="4565939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 Accomplishments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DCBA56-2436-42F8-A206-DB90C43B053F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18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3. What strategies did your chapter use to organize and facilitate chapter activities and projects?</a:t>
            </a:r>
          </a:p>
        </p:txBody>
      </p:sp>
    </p:spTree>
    <p:extLst>
      <p:ext uri="{BB962C8B-B14F-4D97-AF65-F5344CB8AC3E}">
        <p14:creationId xmlns:p14="http://schemas.microsoft.com/office/powerpoint/2010/main" val="329621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861817-C6FB-4DEE-9FD8-5C7A7C4A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B6E0A0-940A-4DF3-8030-24F47B3B9855}"/>
              </a:ext>
            </a:extLst>
          </p:cNvPr>
          <p:cNvSpPr txBox="1">
            <a:spLocks/>
          </p:cNvSpPr>
          <p:nvPr/>
        </p:nvSpPr>
        <p:spPr>
          <a:xfrm>
            <a:off x="210598" y="184403"/>
            <a:ext cx="4565939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 Accomplishments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B18D17-0E2D-493B-B6C9-44EB5A7FA5D7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00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4. Describe how your chapter communicated with members. How did you track member engagement?</a:t>
            </a:r>
          </a:p>
        </p:txBody>
      </p:sp>
    </p:spTree>
    <p:extLst>
      <p:ext uri="{BB962C8B-B14F-4D97-AF65-F5344CB8AC3E}">
        <p14:creationId xmlns:p14="http://schemas.microsoft.com/office/powerpoint/2010/main" val="76368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861817-C6FB-4DEE-9FD8-5C7A7C4A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B6E0A0-940A-4DF3-8030-24F47B3B9855}"/>
              </a:ext>
            </a:extLst>
          </p:cNvPr>
          <p:cNvSpPr txBox="1">
            <a:spLocks/>
          </p:cNvSpPr>
          <p:nvPr/>
        </p:nvSpPr>
        <p:spPr>
          <a:xfrm>
            <a:off x="210598" y="184403"/>
            <a:ext cx="4565939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 Accomplishments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B18D17-0E2D-493B-B6C9-44EB5A7FA5D7}"/>
              </a:ext>
            </a:extLst>
          </p:cNvPr>
          <p:cNvSpPr txBox="1">
            <a:spLocks/>
          </p:cNvSpPr>
          <p:nvPr/>
        </p:nvSpPr>
        <p:spPr>
          <a:xfrm>
            <a:off x="838200" y="1192531"/>
            <a:ext cx="10021446" cy="9002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5. </a:t>
            </a:r>
            <a:r>
              <a:rPr lang="en-US" sz="2800" b="1" u="none" strike="noStrike" dirty="0"/>
              <a:t>Describe your chapter’s community service in your area by providing details such as dates, names of volunteers, names of charities, money raised, number of items donated, etc.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012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455A4E-C692-4F3D-8B87-6489CB7A1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99ED63-71C1-4821-8D40-FE8675676E3E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8091190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Chapter Technology and Social Networking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C254BE-F630-4878-BE2C-CB65287BB44C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00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1. Did your chapter have a website? If so, provide the complete website address and a guest login and password, if needed.</a:t>
            </a:r>
          </a:p>
        </p:txBody>
      </p:sp>
    </p:spTree>
    <p:extLst>
      <p:ext uri="{BB962C8B-B14F-4D97-AF65-F5344CB8AC3E}">
        <p14:creationId xmlns:p14="http://schemas.microsoft.com/office/powerpoint/2010/main" val="332366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FA0606-152E-4AE2-8537-D7FD5589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719871-5544-402C-8A4F-B0BC265A7C4F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8091190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Chapter Technology and Social Networking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2157E0-9D81-4070-BF59-A8A2A92CBD9B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002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2. What social media channels did your chapter use? Please provide the links to all of your social media profiles.</a:t>
            </a:r>
          </a:p>
        </p:txBody>
      </p:sp>
    </p:spTree>
    <p:extLst>
      <p:ext uri="{BB962C8B-B14F-4D97-AF65-F5344CB8AC3E}">
        <p14:creationId xmlns:p14="http://schemas.microsoft.com/office/powerpoint/2010/main" val="65100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895E117-F515-43B3-B73C-D399DFB2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74F8D5-AD9B-444D-86BF-E12516CF2AC4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8091190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Chapter Technology and Social Networking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D80055-9DE1-4850-8334-8F5978524BE3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5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3. How did your chapter use its website and social networks to keep members up to date and engaged?</a:t>
            </a:r>
          </a:p>
        </p:txBody>
      </p:sp>
    </p:spTree>
    <p:extLst>
      <p:ext uri="{BB962C8B-B14F-4D97-AF65-F5344CB8AC3E}">
        <p14:creationId xmlns:p14="http://schemas.microsoft.com/office/powerpoint/2010/main" val="363382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75227"/>
            <a:ext cx="10549128" cy="10075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latin typeface="+mj-lt"/>
                <a:ea typeface="+mj-ea"/>
                <a:cs typeface="+mj-cs"/>
              </a:rPr>
              <a:t>1. How does your chapter promote professional development (i.e., FPC and CPP)?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778422-49FC-43B8-BA7D-DC5C7EE6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Chapter Name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DA13E6A-63A2-4571-921B-E0782E68624D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2821358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PAYO National</a:t>
            </a:r>
          </a:p>
        </p:txBody>
      </p:sp>
    </p:spTree>
    <p:extLst>
      <p:ext uri="{BB962C8B-B14F-4D97-AF65-F5344CB8AC3E}">
        <p14:creationId xmlns:p14="http://schemas.microsoft.com/office/powerpoint/2010/main" val="314041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72639A-C47E-408F-B377-A0BAD2C2B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407E91-6E99-4DCE-B273-B6AD372892CE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2821358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PAYO National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3FE3F4-0ED6-4407-93C3-9A77400AB55C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573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2. How do you promote PAYO membership to your chapter members? </a:t>
            </a:r>
          </a:p>
        </p:txBody>
      </p:sp>
    </p:spTree>
    <p:extLst>
      <p:ext uri="{BB962C8B-B14F-4D97-AF65-F5344CB8AC3E}">
        <p14:creationId xmlns:p14="http://schemas.microsoft.com/office/powerpoint/2010/main" val="380085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076B7D-844C-44B1-9AF1-8C1C3B3F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4457" y="3004457"/>
            <a:ext cx="6857999" cy="849086"/>
          </a:xfrm>
        </p:spPr>
        <p:txBody>
          <a:bodyPr/>
          <a:lstStyle/>
          <a:p>
            <a:r>
              <a:rPr lang="en-US" b="1" dirty="0"/>
              <a:t>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31E61C-1846-4CDC-8987-C19ED8F6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Chapter Name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3D78A-B865-B8B2-8082-C29F4FD2761E}"/>
              </a:ext>
            </a:extLst>
          </p:cNvPr>
          <p:cNvSpPr/>
          <p:nvPr/>
        </p:nvSpPr>
        <p:spPr>
          <a:xfrm>
            <a:off x="6085840" y="1513840"/>
            <a:ext cx="1320800" cy="37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survey&#10;&#10;Description automatically generated">
            <a:extLst>
              <a:ext uri="{FF2B5EF4-FFF2-40B4-BE49-F238E27FC236}">
                <a16:creationId xmlns:a16="http://schemas.microsoft.com/office/drawing/2014/main" id="{18C2A510-BEAB-464E-9BB7-D2E0DB806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76" y="312216"/>
            <a:ext cx="10783033" cy="60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80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5008E3-4834-4C3A-87A0-FF9EED57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1153FA-25BA-4918-81BE-850B924E7A9C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2821358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PAYO National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1B0AA9-C085-4691-AEAC-13AF7F750F77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517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3. How many chapter members served on a PAYO Committee in 2023? </a:t>
            </a:r>
          </a:p>
        </p:txBody>
      </p:sp>
    </p:spTree>
    <p:extLst>
      <p:ext uri="{BB962C8B-B14F-4D97-AF65-F5344CB8AC3E}">
        <p14:creationId xmlns:p14="http://schemas.microsoft.com/office/powerpoint/2010/main" val="3054030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710562-1EAE-4CBE-A00C-376FA87B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6A91FF-A3A9-4EB3-BE6C-1381DBAAE7DB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8091190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National Payroll Week 2023 and Education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BA0821-9888-42FC-AB95-6C768F28C14B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46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1. What educational opportunities did you provide to your members in 2023?</a:t>
            </a:r>
          </a:p>
        </p:txBody>
      </p:sp>
    </p:spTree>
    <p:extLst>
      <p:ext uri="{BB962C8B-B14F-4D97-AF65-F5344CB8AC3E}">
        <p14:creationId xmlns:p14="http://schemas.microsoft.com/office/powerpoint/2010/main" val="300061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743413-A9D4-43F7-B1AD-5746BF25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E767C1-9B59-44BA-8CE1-2E6DF44BF02A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8091190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National Payroll Week 2023 and Education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B6086B-1C26-4AB5-B98B-F05C7E358C63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09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2. Was your chapter able to host a study group this year? If so, how did you administer it?</a:t>
            </a:r>
          </a:p>
        </p:txBody>
      </p:sp>
    </p:spTree>
    <p:extLst>
      <p:ext uri="{BB962C8B-B14F-4D97-AF65-F5344CB8AC3E}">
        <p14:creationId xmlns:p14="http://schemas.microsoft.com/office/powerpoint/2010/main" val="393673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743413-A9D4-43F7-B1AD-5746BF25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E767C1-9B59-44BA-8CE1-2E6DF44BF02A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8091190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National Payroll Week 2023 and Education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B6086B-1C26-4AB5-B98B-F05C7E358C63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09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3. Did you offer scholarships or grants? How were scholarships/grant winners chosen?</a:t>
            </a:r>
          </a:p>
        </p:txBody>
      </p:sp>
    </p:spTree>
    <p:extLst>
      <p:ext uri="{BB962C8B-B14F-4D97-AF65-F5344CB8AC3E}">
        <p14:creationId xmlns:p14="http://schemas.microsoft.com/office/powerpoint/2010/main" val="968741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743413-A9D4-43F7-B1AD-5746BF25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E767C1-9B59-44BA-8CE1-2E6DF44BF02A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8091190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National Payroll Week 2023 and Education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B6086B-1C26-4AB5-B98B-F05C7E358C63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663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4. Describe how your chapter promoted and celebrated NPW 2023.</a:t>
            </a:r>
          </a:p>
        </p:txBody>
      </p:sp>
    </p:spTree>
    <p:extLst>
      <p:ext uri="{BB962C8B-B14F-4D97-AF65-F5344CB8AC3E}">
        <p14:creationId xmlns:p14="http://schemas.microsoft.com/office/powerpoint/2010/main" val="418221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D55DD6-F54F-4584-9DB4-1B78A4DE2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E1095A-104C-42FF-B60F-B3F60FC71904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8091190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National Payroll Week 2023 and Education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6873AD-B381-4745-A6A7-2B5927699271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965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5. Did your chapter host any virtual events? If so, provide details and stats on each event.</a:t>
            </a:r>
          </a:p>
        </p:txBody>
      </p:sp>
    </p:spTree>
    <p:extLst>
      <p:ext uri="{BB962C8B-B14F-4D97-AF65-F5344CB8AC3E}">
        <p14:creationId xmlns:p14="http://schemas.microsoft.com/office/powerpoint/2010/main" val="64739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4B6AE7-69D1-4E25-B71C-1887C272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15FDC9-F4A3-4A98-A7A1-C0192079EB8D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2821358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Membership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369E9D-F95E-4909-B88F-9C5CC0EAF498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8629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1. Describe your strategy for membership growth and retention. What is your membership retention rate?</a:t>
            </a:r>
          </a:p>
        </p:txBody>
      </p:sp>
    </p:spTree>
    <p:extLst>
      <p:ext uri="{BB962C8B-B14F-4D97-AF65-F5344CB8AC3E}">
        <p14:creationId xmlns:p14="http://schemas.microsoft.com/office/powerpoint/2010/main" val="3880412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7D1211-5C41-4FA4-A4B9-D9E9C2089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CD6A0D-357B-431B-99AB-1E263A7754E8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2821358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Membership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212174-A824-4DCB-A9F6-89B827445C4A}"/>
              </a:ext>
            </a:extLst>
          </p:cNvPr>
          <p:cNvSpPr txBox="1">
            <a:spLocks/>
          </p:cNvSpPr>
          <p:nvPr/>
        </p:nvSpPr>
        <p:spPr>
          <a:xfrm>
            <a:off x="838200" y="881145"/>
            <a:ext cx="10021446" cy="565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2. What benefits does your chapter offer its members?</a:t>
            </a:r>
          </a:p>
        </p:txBody>
      </p:sp>
    </p:spTree>
    <p:extLst>
      <p:ext uri="{BB962C8B-B14F-4D97-AF65-F5344CB8AC3E}">
        <p14:creationId xmlns:p14="http://schemas.microsoft.com/office/powerpoint/2010/main" val="978051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46298C-83DC-496C-A216-D9E40B4C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CAA512-3235-4831-84A7-66596EA1837B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2821358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Membership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E2989F-04D8-4711-AF9E-187F00EE76DE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564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3. What percentage of your members are PAYO National members?</a:t>
            </a:r>
          </a:p>
        </p:txBody>
      </p:sp>
    </p:spTree>
    <p:extLst>
      <p:ext uri="{BB962C8B-B14F-4D97-AF65-F5344CB8AC3E}">
        <p14:creationId xmlns:p14="http://schemas.microsoft.com/office/powerpoint/2010/main" val="126255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041"/>
            <a:ext cx="10515600" cy="1752434"/>
          </a:xfrm>
        </p:spPr>
        <p:txBody>
          <a:bodyPr>
            <a:normAutofit/>
          </a:bodyPr>
          <a:lstStyle/>
          <a:p>
            <a:r>
              <a:rPr lang="en-US" sz="2800" b="1" dirty="0"/>
              <a:t>In 25 words or less, describe your chapter’s most significant accomplishment in 2023. Your response will be shared anonymously in a poll on social media.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8845D8-7299-4D16-B08A-2D0E04229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EAF95C-C57D-42C7-B94E-C83A4B88E7EA}"/>
              </a:ext>
            </a:extLst>
          </p:cNvPr>
          <p:cNvSpPr txBox="1">
            <a:spLocks/>
          </p:cNvSpPr>
          <p:nvPr/>
        </p:nvSpPr>
        <p:spPr>
          <a:xfrm>
            <a:off x="210599" y="184403"/>
            <a:ext cx="3074022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Chapters’ Choice</a:t>
            </a:r>
          </a:p>
        </p:txBody>
      </p:sp>
    </p:spTree>
    <p:extLst>
      <p:ext uri="{BB962C8B-B14F-4D97-AF65-F5344CB8AC3E}">
        <p14:creationId xmlns:p14="http://schemas.microsoft.com/office/powerpoint/2010/main" val="179431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076B7D-844C-44B1-9AF1-8C1C3B3F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4457" y="3004457"/>
            <a:ext cx="6857999" cy="849086"/>
          </a:xfrm>
        </p:spPr>
        <p:txBody>
          <a:bodyPr/>
          <a:lstStyle/>
          <a:p>
            <a:r>
              <a:rPr lang="en-US" b="1" dirty="0"/>
              <a:t>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31E61C-1846-4CDC-8987-C19ED8F6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Chapter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E3BC1-BF6A-4655-91C6-D1C36070A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98" y="109911"/>
            <a:ext cx="11213209" cy="63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4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076B7D-844C-44B1-9AF1-8C1C3B3F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04457" y="3004457"/>
            <a:ext cx="6857999" cy="849086"/>
          </a:xfrm>
        </p:spPr>
        <p:txBody>
          <a:bodyPr/>
          <a:lstStyle/>
          <a:p>
            <a:r>
              <a:rPr lang="en-US" b="1" dirty="0"/>
              <a:t>Example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31E61C-1846-4CDC-8987-C19ED8F6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Chapter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93E07-5C3C-45F6-BC3D-E091F54A3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564" y="276853"/>
            <a:ext cx="11246783" cy="63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[CHAPTER NAME]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 Chapter of the Year Entry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</p:spTree>
    <p:extLst>
      <p:ext uri="{BB962C8B-B14F-4D97-AF65-F5344CB8AC3E}">
        <p14:creationId xmlns:p14="http://schemas.microsoft.com/office/powerpoint/2010/main" val="212352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7874"/>
            <a:ext cx="10515600" cy="44068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Chapter name:</a:t>
            </a:r>
          </a:p>
          <a:p>
            <a:pPr marL="514350" indent="-514350">
              <a:buAutoNum type="arabicPeriod"/>
            </a:pPr>
            <a:r>
              <a:rPr lang="en-US" dirty="0"/>
              <a:t>Chapter city/state:</a:t>
            </a:r>
          </a:p>
          <a:p>
            <a:pPr marL="514350" indent="-514350">
              <a:buAutoNum type="arabicPeriod"/>
            </a:pPr>
            <a:r>
              <a:rPr lang="en-US" dirty="0"/>
              <a:t>Year chapter was founded:</a:t>
            </a:r>
          </a:p>
          <a:p>
            <a:pPr marL="514350" indent="-514350">
              <a:buAutoNum type="arabicPeriod"/>
            </a:pPr>
            <a:r>
              <a:rPr lang="en-US" dirty="0"/>
              <a:t>Number of chapter members:</a:t>
            </a:r>
          </a:p>
          <a:p>
            <a:pPr marL="514350" indent="-514350">
              <a:buAutoNum type="arabicPeriod"/>
            </a:pPr>
            <a:r>
              <a:rPr lang="en-US" dirty="0"/>
              <a:t>Month officer elections held:</a:t>
            </a:r>
          </a:p>
          <a:p>
            <a:pPr marL="514350" indent="-514350">
              <a:buAutoNum type="arabicPeriod"/>
            </a:pPr>
            <a:r>
              <a:rPr lang="en-US" dirty="0"/>
              <a:t>Please provide an Excel sheet with a list of all chapter members, their company affiliation, phone number, and email address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(Answers in this section have no point value and will not affect your score.)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3FB50-C060-40A6-90E0-95336360F94A}"/>
              </a:ext>
            </a:extLst>
          </p:cNvPr>
          <p:cNvSpPr txBox="1">
            <a:spLocks/>
          </p:cNvSpPr>
          <p:nvPr/>
        </p:nvSpPr>
        <p:spPr>
          <a:xfrm>
            <a:off x="210598" y="184403"/>
            <a:ext cx="4000455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 Demographics</a:t>
            </a:r>
          </a:p>
        </p:txBody>
      </p:sp>
    </p:spTree>
    <p:extLst>
      <p:ext uri="{BB962C8B-B14F-4D97-AF65-F5344CB8AC3E}">
        <p14:creationId xmlns:p14="http://schemas.microsoft.com/office/powerpoint/2010/main" val="237405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7969E1-868A-4FF3-AACF-7B339B768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593E4B-01B8-4ECC-BE6F-64E3F123DDB3}"/>
              </a:ext>
            </a:extLst>
          </p:cNvPr>
          <p:cNvSpPr txBox="1">
            <a:spLocks/>
          </p:cNvSpPr>
          <p:nvPr/>
        </p:nvSpPr>
        <p:spPr>
          <a:xfrm>
            <a:off x="210598" y="184403"/>
            <a:ext cx="3627475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 Operations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981924-739B-412F-863E-00D12977DC7A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1334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1. How did your chapter recruit members to committees and/or leadership roles?</a:t>
            </a:r>
          </a:p>
        </p:txBody>
      </p:sp>
    </p:spTree>
    <p:extLst>
      <p:ext uri="{BB962C8B-B14F-4D97-AF65-F5344CB8AC3E}">
        <p14:creationId xmlns:p14="http://schemas.microsoft.com/office/powerpoint/2010/main" val="351645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F13625-B74C-43E3-B58E-0046F099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15650F-21F2-4615-909B-9D4A90E598E0}"/>
              </a:ext>
            </a:extLst>
          </p:cNvPr>
          <p:cNvSpPr txBox="1">
            <a:spLocks/>
          </p:cNvSpPr>
          <p:nvPr/>
        </p:nvSpPr>
        <p:spPr>
          <a:xfrm>
            <a:off x="210598" y="184403"/>
            <a:ext cx="3627475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 Operations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25C327-D21B-4ECF-88F0-A7FB8475178D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1334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2. What was your process for chapter leadership training and transitions? </a:t>
            </a:r>
          </a:p>
        </p:txBody>
      </p:sp>
    </p:spTree>
    <p:extLst>
      <p:ext uri="{BB962C8B-B14F-4D97-AF65-F5344CB8AC3E}">
        <p14:creationId xmlns:p14="http://schemas.microsoft.com/office/powerpoint/2010/main" val="203330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0FD1C0-C56A-48AD-B35C-629F536CB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979"/>
            <a:ext cx="10515600" cy="37399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4E89FE-58FD-43F5-9A12-5336619856A7}"/>
              </a:ext>
            </a:extLst>
          </p:cNvPr>
          <p:cNvSpPr txBox="1">
            <a:spLocks/>
          </p:cNvSpPr>
          <p:nvPr/>
        </p:nvSpPr>
        <p:spPr>
          <a:xfrm>
            <a:off x="210598" y="184403"/>
            <a:ext cx="3627475" cy="66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Chapter Operations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F5CB34-CFBD-4015-9551-256A78A556E1}"/>
              </a:ext>
            </a:extLst>
          </p:cNvPr>
          <p:cNvSpPr txBox="1">
            <a:spLocks/>
          </p:cNvSpPr>
          <p:nvPr/>
        </p:nvSpPr>
        <p:spPr>
          <a:xfrm>
            <a:off x="804672" y="975227"/>
            <a:ext cx="10021446" cy="663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3. How did your chapter overcome challenges in 2023? </a:t>
            </a:r>
          </a:p>
        </p:txBody>
      </p:sp>
    </p:spTree>
    <p:extLst>
      <p:ext uri="{BB962C8B-B14F-4D97-AF65-F5344CB8AC3E}">
        <p14:creationId xmlns:p14="http://schemas.microsoft.com/office/powerpoint/2010/main" val="351432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658</Words>
  <Application>Microsoft Office PowerPoint</Application>
  <PresentationFormat>Widescreen</PresentationFormat>
  <Paragraphs>96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Example </vt:lpstr>
      <vt:lpstr>Example</vt:lpstr>
      <vt:lpstr>Example</vt:lpstr>
      <vt:lpstr>Example</vt:lpstr>
      <vt:lpstr>[CHAPTER NAME]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How does your chapter promote professional development (i.e., FPC and CPP)?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25 words or less, describe your chapter’s most significant accomplishment in 2023. Your response will be shared anonymously in a poll on social media.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of the Year  Contest Entry Template</dc:title>
  <dc:creator>Elizabeth Herrera</dc:creator>
  <cp:lastModifiedBy>Yasmelin Flores</cp:lastModifiedBy>
  <cp:revision>23</cp:revision>
  <dcterms:created xsi:type="dcterms:W3CDTF">2020-11-21T00:18:08Z</dcterms:created>
  <dcterms:modified xsi:type="dcterms:W3CDTF">2023-10-04T22:31:28Z</dcterms:modified>
</cp:coreProperties>
</file>