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3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85" r:id="rId6"/>
    <p:sldId id="286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80" r:id="rId16"/>
    <p:sldId id="270" r:id="rId17"/>
    <p:sldId id="287" r:id="rId18"/>
    <p:sldId id="271" r:id="rId19"/>
    <p:sldId id="273" r:id="rId20"/>
    <p:sldId id="276" r:id="rId21"/>
    <p:sldId id="277" r:id="rId22"/>
    <p:sldId id="281" r:id="rId23"/>
  </p:sldIdLst>
  <p:sldSz cx="12192000" cy="6858000"/>
  <p:notesSz cx="6858000" cy="9144000"/>
  <p:embeddedFontLs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Gill Sans Nova" panose="020B0602020104020203" pitchFamily="34" charset="0"/>
      <p:regular r:id="rId29"/>
      <p:bold r:id="rId30"/>
      <p:italic r:id="rId31"/>
      <p:boldItalic r:id="rId32"/>
    </p:embeddedFont>
    <p:embeddedFont>
      <p:font typeface="Helvetica" panose="020B0604020202020204" pitchFamily="3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Coindreau" initials="MC" lastIdx="4" clrIdx="0">
    <p:extLst>
      <p:ext uri="{19B8F6BF-5375-455C-9EA6-DF929625EA0E}">
        <p15:presenceInfo xmlns:p15="http://schemas.microsoft.com/office/powerpoint/2012/main" userId="S::mcoindreau@americanpayroll.org::962e6137-6d54-42a6-9b3a-d085becff2c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BA"/>
    <a:srgbClr val="5EC45B"/>
    <a:srgbClr val="38A24F"/>
    <a:srgbClr val="FBAD41"/>
    <a:srgbClr val="FFC000"/>
    <a:srgbClr val="68318F"/>
    <a:srgbClr val="F7AC40"/>
    <a:srgbClr val="2F528F"/>
    <a:srgbClr val="54264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3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41D47-65D7-446E-8F88-AB209331AAE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99776-081B-42B3-B8D5-108FFA6D1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83B864B9-9977-4E36-A950-10A19F9DFE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1957753"/>
            <a:ext cx="10529888" cy="3850193"/>
          </a:xfrm>
          <a:prstGeom prst="rect">
            <a:avLst/>
          </a:prstGeom>
        </p:spPr>
      </p:pic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A1EF4943-5FB8-498F-A7BF-340C1CA1B547}"/>
              </a:ext>
            </a:extLst>
          </p:cNvPr>
          <p:cNvSpPr>
            <a:spLocks noGrp="1"/>
          </p:cNvSpPr>
          <p:nvPr/>
        </p:nvSpPr>
        <p:spPr>
          <a:xfrm>
            <a:off x="2586037" y="3020218"/>
            <a:ext cx="7019925" cy="81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447B1-7071-424D-9202-1F505D79EC51}"/>
              </a:ext>
            </a:extLst>
          </p:cNvPr>
          <p:cNvSpPr txBox="1"/>
          <p:nvPr/>
        </p:nvSpPr>
        <p:spPr>
          <a:xfrm>
            <a:off x="8033899" y="6428843"/>
            <a:ext cx="4124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American Payroll Association and GPMI 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778084-3CF9-4F24-B686-DF2B6D8E750C}"/>
              </a:ext>
            </a:extLst>
          </p:cNvPr>
          <p:cNvSpPr txBox="1"/>
          <p:nvPr/>
        </p:nvSpPr>
        <p:spPr>
          <a:xfrm>
            <a:off x="263194" y="6367287"/>
            <a:ext cx="137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#PAYCON</a:t>
            </a:r>
          </a:p>
        </p:txBody>
      </p:sp>
      <p:sp>
        <p:nvSpPr>
          <p:cNvPr id="22" name="Title 1"/>
          <p:cNvSpPr>
            <a:spLocks noGrp="1" noChangeAspect="1"/>
          </p:cNvSpPr>
          <p:nvPr>
            <p:ph type="title"/>
          </p:nvPr>
        </p:nvSpPr>
        <p:spPr>
          <a:xfrm>
            <a:off x="1662111" y="2360003"/>
            <a:ext cx="9087952" cy="3018579"/>
          </a:xfrm>
          <a:noFill/>
        </p:spPr>
        <p:txBody>
          <a:bodyPr wrap="square">
            <a:noAutofit/>
          </a:bodyPr>
          <a:lstStyle>
            <a:lvl1pPr marL="0" algn="ctr" defTabSz="914400" rtl="0" eaLnBrk="1" latinLnBrk="0" hangingPunct="1">
              <a:defRPr lang="en-US" sz="5400" b="1" kern="1200" dirty="0">
                <a:solidFill>
                  <a:schemeClr val="tx1"/>
                </a:solidFill>
                <a:latin typeface="Gill Sans Nova" panose="020B0602020104020203" pitchFamily="34" charset="0"/>
                <a:ea typeface="+mn-ea"/>
                <a:cs typeface="Gill Sans SemiBold" panose="020B0502020104020203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630BE77B-7473-4A33-A53C-6BD18174FB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2168"/>
            <a:ext cx="3319462" cy="16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13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-Transition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9D642AE2-D6C1-413B-A7E0-2076DF445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366" y="5437917"/>
            <a:ext cx="1129406" cy="138074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66800" y="2876728"/>
            <a:ext cx="10058400" cy="1459707"/>
          </a:xfrm>
          <a:noFill/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019DA2-FA4F-47B3-BC03-EED72A631AB9}"/>
              </a:ext>
            </a:extLst>
          </p:cNvPr>
          <p:cNvSpPr txBox="1"/>
          <p:nvPr/>
        </p:nvSpPr>
        <p:spPr>
          <a:xfrm>
            <a:off x="10843967" y="6596390"/>
            <a:ext cx="1348033" cy="261610"/>
          </a:xfrm>
          <a:prstGeom prst="rect">
            <a:avLst/>
          </a:prstGeom>
          <a:noFill/>
        </p:spPr>
        <p:txBody>
          <a:bodyPr wrap="square" rIns="45720" rtlCol="0" anchor="b">
            <a:spAutoFit/>
          </a:bodyPr>
          <a:lstStyle/>
          <a:p>
            <a:pPr algn="r"/>
            <a:fld id="{34F77B03-2A1C-40B1-B818-926532F4CA67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F6A76-F8EF-42F6-AB9E-5C8A11A88699}"/>
              </a:ext>
            </a:extLst>
          </p:cNvPr>
          <p:cNvSpPr txBox="1"/>
          <p:nvPr/>
        </p:nvSpPr>
        <p:spPr>
          <a:xfrm>
            <a:off x="263194" y="6367287"/>
            <a:ext cx="137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#PAYCON</a:t>
            </a:r>
          </a:p>
        </p:txBody>
      </p:sp>
    </p:spTree>
    <p:extLst>
      <p:ext uri="{BB962C8B-B14F-4D97-AF65-F5344CB8AC3E}">
        <p14:creationId xmlns:p14="http://schemas.microsoft.com/office/powerpoint/2010/main" val="3747025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5F846-343D-4458-BEEA-1E470A666935}"/>
              </a:ext>
            </a:extLst>
          </p:cNvPr>
          <p:cNvSpPr txBox="1"/>
          <p:nvPr/>
        </p:nvSpPr>
        <p:spPr>
          <a:xfrm>
            <a:off x="10843967" y="6596390"/>
            <a:ext cx="1348033" cy="261610"/>
          </a:xfrm>
          <a:prstGeom prst="rect">
            <a:avLst/>
          </a:prstGeom>
          <a:noFill/>
        </p:spPr>
        <p:txBody>
          <a:bodyPr wrap="square" rIns="45720" rtlCol="0" anchor="b">
            <a:spAutoFit/>
          </a:bodyPr>
          <a:lstStyle/>
          <a:p>
            <a:pPr algn="r"/>
            <a:fld id="{34F77B03-2A1C-40B1-B818-926532F4CA67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78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-Blank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376691D-E8E3-4768-9D45-3E481166B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908" y="365125"/>
            <a:ext cx="10616184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latin typeface="Gill Sans Nova" panose="020B06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B89350-77D4-4F99-B71E-5376009FF9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7908" y="1825625"/>
            <a:ext cx="106161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800" kern="1200" dirty="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spcBef>
                <a:spcPts val="1200"/>
              </a:spcBef>
              <a:defRPr lang="en-US" sz="2400" kern="1200" dirty="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>
              <a:spcBef>
                <a:spcPts val="1200"/>
              </a:spcBef>
              <a:defRPr lang="en-US" sz="2000" kern="1200" dirty="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>
              <a:buNone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796925" lvl="1" indent="-3397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Tahoma" panose="020B0604030504040204" pitchFamily="34" charset="0"/>
              <a:buChar char="−"/>
            </a:pPr>
            <a:r>
              <a:rPr lang="en-US" dirty="0"/>
              <a:t>Second level</a:t>
            </a:r>
          </a:p>
          <a:p>
            <a:pPr marL="1258888" lvl="2" indent="-3444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711325" lvl="3" indent="-3397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95F846-343D-4458-BEEA-1E470A666935}"/>
              </a:ext>
            </a:extLst>
          </p:cNvPr>
          <p:cNvSpPr txBox="1"/>
          <p:nvPr/>
        </p:nvSpPr>
        <p:spPr>
          <a:xfrm>
            <a:off x="10843967" y="6596390"/>
            <a:ext cx="1348033" cy="261610"/>
          </a:xfrm>
          <a:prstGeom prst="rect">
            <a:avLst/>
          </a:prstGeom>
          <a:noFill/>
        </p:spPr>
        <p:txBody>
          <a:bodyPr wrap="square" rIns="45720" rtlCol="0" anchor="b">
            <a:spAutoFit/>
          </a:bodyPr>
          <a:lstStyle/>
          <a:p>
            <a:pPr algn="r"/>
            <a:fld id="{34F77B03-2A1C-40B1-B818-926532F4CA67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3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-Final Thank You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4B62FF79-3FDB-4B8D-A870-258EEDCD62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92497"/>
            <a:ext cx="3319462" cy="1659731"/>
          </a:xfrm>
          <a:prstGeom prst="rect">
            <a:avLst/>
          </a:prstGeom>
        </p:spPr>
      </p:pic>
      <p:pic>
        <p:nvPicPr>
          <p:cNvPr id="18" name="Picture 17" descr="A picture containing text, black, sign, close&#10;&#10;Description automatically generated">
            <a:extLst>
              <a:ext uri="{FF2B5EF4-FFF2-40B4-BE49-F238E27FC236}">
                <a16:creationId xmlns:a16="http://schemas.microsoft.com/office/drawing/2014/main" id="{0536966B-A6FE-4BF5-A389-633B800408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0" y="1852215"/>
            <a:ext cx="6400799" cy="32004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521F178-3137-4461-B3FC-F49AAE0767EE}"/>
              </a:ext>
            </a:extLst>
          </p:cNvPr>
          <p:cNvSpPr txBox="1">
            <a:spLocks/>
          </p:cNvSpPr>
          <p:nvPr/>
        </p:nvSpPr>
        <p:spPr>
          <a:xfrm>
            <a:off x="7050643" y="1355662"/>
            <a:ext cx="4658358" cy="15589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AD666"/>
                </a:solidFill>
                <a:latin typeface="Gill Sans Nova" panose="020B0602020104020203" pitchFamily="34" charset="0"/>
                <a:cs typeface="Gill Sans SemiBold" panose="020B0502020104020203" pitchFamily="34" charset="-79"/>
              </a:rPr>
              <a:t>Thank You</a:t>
            </a:r>
            <a:br>
              <a:rPr lang="en-US" b="1" dirty="0">
                <a:solidFill>
                  <a:srgbClr val="FAD666"/>
                </a:solidFill>
                <a:latin typeface="Gill Sans Nova" panose="020B0602020104020203" pitchFamily="34" charset="0"/>
                <a:cs typeface="Gill Sans SemiBold" panose="020B0502020104020203" pitchFamily="34" charset="-79"/>
              </a:rPr>
            </a:br>
            <a:r>
              <a:rPr lang="en-US" sz="4400" b="1" dirty="0">
                <a:solidFill>
                  <a:schemeClr val="bg1"/>
                </a:solidFill>
                <a:latin typeface="Gill Sans Nova" panose="020B0602020104020203" pitchFamily="34" charset="0"/>
                <a:cs typeface="Gill Sans SemiBold" panose="020B0502020104020203" pitchFamily="34" charset="-79"/>
              </a:rPr>
              <a:t>for attending!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1F3347-0EEC-4F6D-8DA0-88A79399A5D6}"/>
              </a:ext>
            </a:extLst>
          </p:cNvPr>
          <p:cNvSpPr txBox="1"/>
          <p:nvPr/>
        </p:nvSpPr>
        <p:spPr>
          <a:xfrm>
            <a:off x="7162958" y="3826683"/>
            <a:ext cx="443372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Georgia" panose="02040502050405020303" pitchFamily="18" charset="0"/>
                <a:cs typeface="Gill Sans SemiBold" panose="020B0502020104020203" pitchFamily="34" charset="-79"/>
              </a:rPr>
              <a:t>Please complete your evaluation</a:t>
            </a:r>
            <a:endParaRPr lang="en-US" sz="3400" dirty="0">
              <a:latin typeface="Georgia" panose="020405020504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297DCC-DA54-49A6-A37E-8FA708B29CFF}"/>
              </a:ext>
            </a:extLst>
          </p:cNvPr>
          <p:cNvSpPr txBox="1"/>
          <p:nvPr/>
        </p:nvSpPr>
        <p:spPr>
          <a:xfrm>
            <a:off x="8033899" y="6428843"/>
            <a:ext cx="4124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American Payroll Association and GPMI Collaboration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13FBDC-49D4-49CB-8FE8-389F6991DD0E}"/>
              </a:ext>
            </a:extLst>
          </p:cNvPr>
          <p:cNvSpPr txBox="1"/>
          <p:nvPr/>
        </p:nvSpPr>
        <p:spPr>
          <a:xfrm>
            <a:off x="263194" y="6367287"/>
            <a:ext cx="137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#PAYCON</a:t>
            </a:r>
          </a:p>
        </p:txBody>
      </p:sp>
    </p:spTree>
    <p:extLst>
      <p:ext uri="{BB962C8B-B14F-4D97-AF65-F5344CB8AC3E}">
        <p14:creationId xmlns:p14="http://schemas.microsoft.com/office/powerpoint/2010/main" val="3427601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C9192-074B-B67E-4138-CCB9E729C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C269BB-C40D-65E6-CB25-4D0916B20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8011C-2332-C2A5-F6A7-9016AB36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CEE5-28B8-4B30-8919-AF66D75EA895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5B124-56F8-281F-5ECE-62956402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CFE7D-F606-F96F-3F79-50DA3331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BF03-96A5-4F30-BC9E-DD7D84542B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70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96D9F6-72EE-6512-4A0A-45B25381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CEE5-28B8-4B30-8919-AF66D75EA895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A2C75D-BDE0-E0B9-66F1-83A6A684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84EFE-09C7-3C15-11CE-8445B89D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BF03-96A5-4F30-BC9E-DD7D84542B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0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595B6-B38C-11D9-AF0D-FA4B7473B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25560-9AA9-7FA0-E4AA-5E768C6A4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EC78D-DE87-C794-2883-D2053AB5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CEE5-28B8-4B30-8919-AF66D75EA895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442EF-3B14-0B06-54D2-F91764C7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2B181-F78A-5150-95DF-60225900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BF03-96A5-4F30-BC9E-DD7D84542B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9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001C-4844-95F5-50DF-77313696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5A889-2D03-D93C-E335-7BD3B6F7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CEE5-28B8-4B30-8919-AF66D75EA895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90646-6150-1A34-1737-FA29B2CC1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3B335-7A84-34C0-61D4-67961A24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CBF03-96A5-4F30-BC9E-DD7D84542B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7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b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urtain, indoor, furniture, red&#10;&#10;Description automatically generated">
            <a:extLst>
              <a:ext uri="{FF2B5EF4-FFF2-40B4-BE49-F238E27FC236}">
                <a16:creationId xmlns:a16="http://schemas.microsoft.com/office/drawing/2014/main" id="{4C54A322-BDD0-EC49-B408-D157323372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A1EF4943-5FB8-498F-A7BF-340C1CA1B547}"/>
              </a:ext>
            </a:extLst>
          </p:cNvPr>
          <p:cNvSpPr>
            <a:spLocks noGrp="1"/>
          </p:cNvSpPr>
          <p:nvPr/>
        </p:nvSpPr>
        <p:spPr>
          <a:xfrm>
            <a:off x="2586037" y="3020218"/>
            <a:ext cx="7019925" cy="81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51432" y="1981201"/>
            <a:ext cx="9089136" cy="3017520"/>
          </a:xfrm>
        </p:spPr>
        <p:txBody>
          <a:bodyPr wrap="square">
            <a:noAutofit/>
          </a:bodyPr>
          <a:lstStyle>
            <a:lvl1pPr marL="0" algn="ctr" defTabSz="914400" rtl="0" eaLnBrk="1" latinLnBrk="0" hangingPunct="1">
              <a:defRPr lang="en-US" sz="5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1DA58764-97D4-45D9-9868-FC1B31F9D7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2168"/>
            <a:ext cx="3319462" cy="1659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171B1B-26C7-424D-89D3-2A474764BA38}"/>
              </a:ext>
            </a:extLst>
          </p:cNvPr>
          <p:cNvSpPr txBox="1"/>
          <p:nvPr/>
        </p:nvSpPr>
        <p:spPr>
          <a:xfrm>
            <a:off x="8033899" y="6428843"/>
            <a:ext cx="4124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American Payroll Association and GPMI Collaboration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A92B66-BDF2-46AF-8C2F-CFA546EBA3FB}"/>
              </a:ext>
            </a:extLst>
          </p:cNvPr>
          <p:cNvSpPr txBox="1"/>
          <p:nvPr/>
        </p:nvSpPr>
        <p:spPr>
          <a:xfrm>
            <a:off x="263194" y="6367287"/>
            <a:ext cx="137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#PAYCON</a:t>
            </a:r>
          </a:p>
        </p:txBody>
      </p:sp>
    </p:spTree>
    <p:extLst>
      <p:ext uri="{BB962C8B-B14F-4D97-AF65-F5344CB8AC3E}">
        <p14:creationId xmlns:p14="http://schemas.microsoft.com/office/powerpoint/2010/main" val="169908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c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A1EF4943-5FB8-498F-A7BF-340C1CA1B547}"/>
              </a:ext>
            </a:extLst>
          </p:cNvPr>
          <p:cNvSpPr>
            <a:spLocks noGrp="1"/>
          </p:cNvSpPr>
          <p:nvPr/>
        </p:nvSpPr>
        <p:spPr>
          <a:xfrm>
            <a:off x="2586037" y="3020218"/>
            <a:ext cx="7019925" cy="81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3CD6F7-433F-4996-8297-B55F09424BB6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552024" y="1984867"/>
            <a:ext cx="9087952" cy="3018579"/>
          </a:xfrm>
          <a:noFill/>
        </p:spPr>
        <p:txBody>
          <a:bodyPr wrap="square">
            <a:noAutofit/>
          </a:bodyPr>
          <a:lstStyle>
            <a:lvl1pPr marL="0" algn="ctr" defTabSz="914400" rtl="0" eaLnBrk="1" latinLnBrk="0" hangingPunct="1">
              <a:defRPr lang="en-US" sz="5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86AC758E-2CA4-4B39-9CA8-A2B8A41A70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2168"/>
            <a:ext cx="3319462" cy="16597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198456-0D29-4A6F-BA91-57A55058A7B7}"/>
              </a:ext>
            </a:extLst>
          </p:cNvPr>
          <p:cNvSpPr txBox="1"/>
          <p:nvPr/>
        </p:nvSpPr>
        <p:spPr>
          <a:xfrm>
            <a:off x="8033899" y="6428843"/>
            <a:ext cx="4124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American Payroll Association and GPMI Collaboration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CE5BBD-ECE4-4556-8C0B-22ED8CA64DC8}"/>
              </a:ext>
            </a:extLst>
          </p:cNvPr>
          <p:cNvSpPr txBox="1"/>
          <p:nvPr/>
        </p:nvSpPr>
        <p:spPr>
          <a:xfrm>
            <a:off x="263194" y="6367287"/>
            <a:ext cx="137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#PAYCON</a:t>
            </a:r>
          </a:p>
        </p:txBody>
      </p:sp>
    </p:spTree>
    <p:extLst>
      <p:ext uri="{BB962C8B-B14F-4D97-AF65-F5344CB8AC3E}">
        <p14:creationId xmlns:p14="http://schemas.microsoft.com/office/powerpoint/2010/main" val="261443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Panelists/Speaker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A9B207-824C-431A-A920-2498D7C5D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0664" y="1012830"/>
            <a:ext cx="7019925" cy="8175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  <a:effectLst/>
                <a:latin typeface="Gill Sans Nova" panose="020B0602020104020203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583708-A2F1-4E0F-8639-F6CB14020F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61141" y="2275787"/>
            <a:ext cx="4572000" cy="504825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  <a:latin typeface="Gill Sans Nova" panose="020B0602020104020203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styles: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9C4CBA-5417-45BE-800A-1D03E9EC938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1141" y="2794856"/>
            <a:ext cx="4572000" cy="5048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styles: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FEAD3995-47CC-4895-A830-C9683263F3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61141" y="3313925"/>
            <a:ext cx="4572000" cy="5048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styles: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7970ACA8-6EE6-42DF-B09E-B3BC0B0A56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61141" y="3832993"/>
            <a:ext cx="4572000" cy="5048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styles: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32560A9B-3126-4FD2-B1B1-D640FBE1A6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33849" y="2275787"/>
            <a:ext cx="4572000" cy="504825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  <a:latin typeface="Gill Sans Nova" panose="020B0602020104020203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styles: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58CD47EB-2C6F-44BD-88A6-E9BCC743B6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33849" y="2794856"/>
            <a:ext cx="4572000" cy="5048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styles: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712A2C6C-ED07-4123-972E-0B315FD657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33849" y="3315830"/>
            <a:ext cx="4572000" cy="5029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styles: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8E5E6D5D-AEC4-4F28-9C2C-E8C2E1D5980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33849" y="3832993"/>
            <a:ext cx="4572000" cy="5048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0DA763-9324-4646-9490-758337603427}"/>
              </a:ext>
            </a:extLst>
          </p:cNvPr>
          <p:cNvSpPr txBox="1"/>
          <p:nvPr/>
        </p:nvSpPr>
        <p:spPr>
          <a:xfrm>
            <a:off x="10843967" y="6596390"/>
            <a:ext cx="1317553" cy="261610"/>
          </a:xfrm>
          <a:prstGeom prst="rect">
            <a:avLst/>
          </a:prstGeom>
          <a:noFill/>
        </p:spPr>
        <p:txBody>
          <a:bodyPr wrap="square" rIns="45720" rtlCol="0" anchor="b">
            <a:spAutoFit/>
          </a:bodyPr>
          <a:lstStyle/>
          <a:p>
            <a:pPr algn="r"/>
            <a:fld id="{34F77B03-2A1C-40B1-B818-926532F4CA67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text, black, sign, close&#10;&#10;Description automatically generated">
            <a:extLst>
              <a:ext uri="{FF2B5EF4-FFF2-40B4-BE49-F238E27FC236}">
                <a16:creationId xmlns:a16="http://schemas.microsoft.com/office/drawing/2014/main" id="{7066DA02-5FB5-4940-9FD3-A1E6706FDB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76" y="5343826"/>
            <a:ext cx="2560320" cy="12801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FCD19F-E389-4C36-AE17-439B5E28790B}"/>
              </a:ext>
            </a:extLst>
          </p:cNvPr>
          <p:cNvSpPr txBox="1"/>
          <p:nvPr/>
        </p:nvSpPr>
        <p:spPr>
          <a:xfrm>
            <a:off x="263194" y="6367287"/>
            <a:ext cx="137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#PAYCON</a:t>
            </a:r>
          </a:p>
        </p:txBody>
      </p:sp>
    </p:spTree>
    <p:extLst>
      <p:ext uri="{BB962C8B-B14F-4D97-AF65-F5344CB8AC3E}">
        <p14:creationId xmlns:p14="http://schemas.microsoft.com/office/powerpoint/2010/main" val="1023460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b-Speak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A9B207-824C-431A-A920-2498D7C5D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245" y="1001104"/>
            <a:ext cx="7019925" cy="8175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  <a:effectLst/>
                <a:latin typeface="Gill Sans Nova" panose="020B0602020104020203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A583708-A2F1-4E0F-8639-F6CB14020F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6866" y="2264061"/>
            <a:ext cx="6400800" cy="504825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  <a:latin typeface="Gill Sans Nova" panose="020B0602020104020203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styles: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29C4CBA-5417-45BE-800A-1D03E9EC938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96866" y="2783130"/>
            <a:ext cx="6400800" cy="5048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styles: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EAD3995-47CC-4895-A830-C9683263F3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96866" y="3302199"/>
            <a:ext cx="6400800" cy="5048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styles: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970ACA8-6EE6-42DF-B09E-B3BC0B0A56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96866" y="3821267"/>
            <a:ext cx="6400800" cy="504825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2000" dirty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Edit Master text styles: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16CB5-080C-4C30-BBE0-07AD4001E81E}"/>
              </a:ext>
            </a:extLst>
          </p:cNvPr>
          <p:cNvSpPr txBox="1"/>
          <p:nvPr/>
        </p:nvSpPr>
        <p:spPr>
          <a:xfrm>
            <a:off x="10843967" y="6596390"/>
            <a:ext cx="1317553" cy="261610"/>
          </a:xfrm>
          <a:prstGeom prst="rect">
            <a:avLst/>
          </a:prstGeom>
          <a:noFill/>
        </p:spPr>
        <p:txBody>
          <a:bodyPr wrap="square" rIns="45720" rtlCol="0" anchor="b">
            <a:spAutoFit/>
          </a:bodyPr>
          <a:lstStyle/>
          <a:p>
            <a:pPr algn="r"/>
            <a:fld id="{34F77B03-2A1C-40B1-B818-926532F4CA67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, black, sign, close&#10;&#10;Description automatically generated">
            <a:extLst>
              <a:ext uri="{FF2B5EF4-FFF2-40B4-BE49-F238E27FC236}">
                <a16:creationId xmlns:a16="http://schemas.microsoft.com/office/drawing/2014/main" id="{DAA207FE-99F0-4CE2-A695-966E7AF036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76" y="5343826"/>
            <a:ext cx="2560320" cy="1280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718EF3-DAAC-48C0-8C43-BFBF99018641}"/>
              </a:ext>
            </a:extLst>
          </p:cNvPr>
          <p:cNvSpPr txBox="1"/>
          <p:nvPr/>
        </p:nvSpPr>
        <p:spPr>
          <a:xfrm>
            <a:off x="263194" y="6367287"/>
            <a:ext cx="137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#PAYCON</a:t>
            </a:r>
          </a:p>
        </p:txBody>
      </p:sp>
    </p:spTree>
    <p:extLst>
      <p:ext uri="{BB962C8B-B14F-4D97-AF65-F5344CB8AC3E}">
        <p14:creationId xmlns:p14="http://schemas.microsoft.com/office/powerpoint/2010/main" val="3867549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Agend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695F846-343D-4458-BEEA-1E470A666935}"/>
              </a:ext>
            </a:extLst>
          </p:cNvPr>
          <p:cNvSpPr txBox="1"/>
          <p:nvPr/>
        </p:nvSpPr>
        <p:spPr>
          <a:xfrm>
            <a:off x="10843967" y="6596390"/>
            <a:ext cx="1348033" cy="261610"/>
          </a:xfrm>
          <a:prstGeom prst="rect">
            <a:avLst/>
          </a:prstGeom>
          <a:noFill/>
        </p:spPr>
        <p:txBody>
          <a:bodyPr wrap="square" rIns="45720" rtlCol="0" anchor="b">
            <a:spAutoFit/>
          </a:bodyPr>
          <a:lstStyle/>
          <a:p>
            <a:pPr algn="r"/>
            <a:fld id="{34F77B03-2A1C-40B1-B818-926532F4CA67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20191" y="2542800"/>
            <a:ext cx="4343400" cy="2692139"/>
          </a:xfrm>
        </p:spPr>
        <p:txBody>
          <a:bodyPr anchor="ctr">
            <a:noAutofit/>
          </a:bodyPr>
          <a:lstStyle>
            <a:lvl1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 sz="3000" b="1">
                <a:latin typeface="Gill Sans Nova" panose="020B0602020104020203" pitchFamily="34" charset="0"/>
              </a:defRPr>
            </a:lvl1pPr>
            <a:lvl2pPr marL="914400" indent="-339725">
              <a:spcBef>
                <a:spcPts val="1200"/>
              </a:spcBef>
              <a:defRPr lang="en-US" sz="2600" b="1" kern="1200" dirty="0">
                <a:solidFill>
                  <a:schemeClr val="tx1"/>
                </a:solidFill>
                <a:latin typeface="Gill Sans Nova" panose="020B0602020104020203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>
              <a:spcBef>
                <a:spcPts val="1200"/>
              </a:spcBef>
              <a:defRPr lang="en-US" sz="2200" b="1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15D020-D4C6-415E-8964-C1AF8D79EBF7}"/>
              </a:ext>
            </a:extLst>
          </p:cNvPr>
          <p:cNvSpPr txBox="1">
            <a:spLocks/>
          </p:cNvSpPr>
          <p:nvPr/>
        </p:nvSpPr>
        <p:spPr>
          <a:xfrm>
            <a:off x="4643437" y="1039813"/>
            <a:ext cx="2905125" cy="803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Gill Sans Nova" panose="020B0602020104020203" pitchFamily="34" charset="0"/>
                <a:cs typeface="Gill Sans SemiBold" panose="020B0502020104020203" pitchFamily="34" charset="-79"/>
              </a:rPr>
              <a:t>AGENDA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9A127AB-6FC1-49FD-8173-B126065920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0463" y="2542800"/>
            <a:ext cx="4341346" cy="2692138"/>
          </a:xfrm>
        </p:spPr>
        <p:txBody>
          <a:bodyPr anchor="ctr">
            <a:noAutofit/>
          </a:bodyPr>
          <a:lstStyle>
            <a:lvl1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 sz="3000" b="1">
                <a:latin typeface="Gill Sans Nova" panose="020B0602020104020203" pitchFamily="34" charset="0"/>
              </a:defRPr>
            </a:lvl1pPr>
            <a:lvl2pPr marL="914400" indent="-339725">
              <a:spcBef>
                <a:spcPts val="1200"/>
              </a:spcBef>
              <a:defRPr lang="en-US" sz="2600" b="1" kern="1200" dirty="0">
                <a:solidFill>
                  <a:schemeClr val="tx1"/>
                </a:solidFill>
                <a:latin typeface="Gill Sans Nova" panose="020B0602020104020203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914400" indent="0">
              <a:spcBef>
                <a:spcPts val="1200"/>
              </a:spcBef>
              <a:buNone/>
              <a:defRPr lang="en-US" sz="2200" b="1" kern="1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8F8B5-29E3-49D7-A52F-DCD36821B31D}"/>
              </a:ext>
            </a:extLst>
          </p:cNvPr>
          <p:cNvSpPr txBox="1"/>
          <p:nvPr/>
        </p:nvSpPr>
        <p:spPr>
          <a:xfrm>
            <a:off x="263194" y="6367287"/>
            <a:ext cx="137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#PAYCON</a:t>
            </a:r>
          </a:p>
        </p:txBody>
      </p:sp>
    </p:spTree>
    <p:extLst>
      <p:ext uri="{BB962C8B-B14F-4D97-AF65-F5344CB8AC3E}">
        <p14:creationId xmlns:p14="http://schemas.microsoft.com/office/powerpoint/2010/main" val="1854292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Main Bullet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695F846-343D-4458-BEEA-1E470A666935}"/>
              </a:ext>
            </a:extLst>
          </p:cNvPr>
          <p:cNvSpPr txBox="1"/>
          <p:nvPr/>
        </p:nvSpPr>
        <p:spPr>
          <a:xfrm>
            <a:off x="10843967" y="6596390"/>
            <a:ext cx="1317553" cy="261610"/>
          </a:xfrm>
          <a:prstGeom prst="rect">
            <a:avLst/>
          </a:prstGeom>
          <a:noFill/>
        </p:spPr>
        <p:txBody>
          <a:bodyPr wrap="square" rIns="45720" rtlCol="0" anchor="b">
            <a:spAutoFit/>
          </a:bodyPr>
          <a:lstStyle/>
          <a:p>
            <a:pPr algn="r"/>
            <a:fld id="{34F77B03-2A1C-40B1-B818-926532F4CA67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3787A8-4445-48B3-BCF3-6C9B622D7CDF}"/>
              </a:ext>
            </a:extLst>
          </p:cNvPr>
          <p:cNvSpPr/>
          <p:nvPr/>
        </p:nvSpPr>
        <p:spPr>
          <a:xfrm>
            <a:off x="518160" y="397566"/>
            <a:ext cx="11155680" cy="59436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4B19F93-BCF9-4A90-8955-2C7F9238B1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5884" y="1840088"/>
            <a:ext cx="10620232" cy="4346355"/>
          </a:xfrm>
          <a:noFill/>
        </p:spPr>
        <p:txBody>
          <a:bodyPr>
            <a:noAutofit/>
          </a:bodyPr>
          <a:lstStyle>
            <a:lvl1pPr marL="344488" indent="-344488"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96925" indent="-339725">
              <a:buFont typeface="Tahoma" panose="020B0604030504040204" pitchFamily="34" charset="0"/>
              <a:buChar char="−"/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258888" indent="-344488">
              <a:buSzPct val="75000"/>
              <a:buFont typeface="Courier New" panose="02070309020205020404" pitchFamily="49" charset="0"/>
              <a:buChar char="o"/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711325" indent="-339725">
              <a:buSzPct val="90000"/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173288" indent="-344488"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1EF4943-5FB8-498F-A7BF-340C1CA1B5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5885" y="526729"/>
            <a:ext cx="10620231" cy="1005840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  <a:effectLst/>
                <a:latin typeface="Gill Sans Nova" panose="020B0602020104020203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948334-1236-4D0D-829C-F19FE29D6F12}"/>
              </a:ext>
            </a:extLst>
          </p:cNvPr>
          <p:cNvSpPr txBox="1"/>
          <p:nvPr/>
        </p:nvSpPr>
        <p:spPr>
          <a:xfrm>
            <a:off x="263194" y="6367287"/>
            <a:ext cx="137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#PAYCON</a:t>
            </a:r>
          </a:p>
        </p:txBody>
      </p:sp>
    </p:spTree>
    <p:extLst>
      <p:ext uri="{BB962C8B-B14F-4D97-AF65-F5344CB8AC3E}">
        <p14:creationId xmlns:p14="http://schemas.microsoft.com/office/powerpoint/2010/main" val="108552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Main Bullet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A75198-1F2D-4115-AD05-F983F2A126A0}"/>
              </a:ext>
            </a:extLst>
          </p:cNvPr>
          <p:cNvSpPr/>
          <p:nvPr/>
        </p:nvSpPr>
        <p:spPr>
          <a:xfrm>
            <a:off x="518160" y="397566"/>
            <a:ext cx="11155680" cy="59436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0A2942-BEEE-4A4D-A64A-0094C55A5414}"/>
              </a:ext>
            </a:extLst>
          </p:cNvPr>
          <p:cNvSpPr txBox="1"/>
          <p:nvPr/>
        </p:nvSpPr>
        <p:spPr>
          <a:xfrm>
            <a:off x="10843967" y="6596390"/>
            <a:ext cx="1348033" cy="261610"/>
          </a:xfrm>
          <a:prstGeom prst="rect">
            <a:avLst/>
          </a:prstGeom>
          <a:noFill/>
        </p:spPr>
        <p:txBody>
          <a:bodyPr wrap="square" rIns="45720" rtlCol="0" anchor="b">
            <a:spAutoFit/>
          </a:bodyPr>
          <a:lstStyle/>
          <a:p>
            <a:pPr algn="r"/>
            <a:fld id="{34F77B03-2A1C-40B1-B818-926532F4CA67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9332" y="647747"/>
            <a:ext cx="11192256" cy="6071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1EF4943-5FB8-498F-A7BF-340C1CA1B5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5885" y="526729"/>
            <a:ext cx="10620231" cy="1005840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  <a:effectLst/>
                <a:latin typeface="Gill Sans Nova" panose="020B0602020104020203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4B19F93-BCF9-4A90-8955-2C7F9238B1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5884" y="1840088"/>
            <a:ext cx="10620232" cy="4346355"/>
          </a:xfrm>
          <a:noFill/>
        </p:spPr>
        <p:txBody>
          <a:bodyPr>
            <a:noAutofit/>
          </a:bodyPr>
          <a:lstStyle>
            <a:lvl1pPr marL="344488" indent="-344488"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96925" indent="-339725">
              <a:buFont typeface="Tahoma" panose="020B0604030504040204" pitchFamily="34" charset="0"/>
              <a:buChar char="−"/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258888" indent="-344488">
              <a:buSzPct val="75000"/>
              <a:buFont typeface="Courier New" panose="02070309020205020404" pitchFamily="49" charset="0"/>
              <a:buChar char="o"/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711325" indent="-339725">
              <a:buSzPct val="90000"/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173288" indent="-344488"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B5762-4838-4FD8-98B0-86154BBED39F}"/>
              </a:ext>
            </a:extLst>
          </p:cNvPr>
          <p:cNvSpPr txBox="1"/>
          <p:nvPr/>
        </p:nvSpPr>
        <p:spPr>
          <a:xfrm>
            <a:off x="263194" y="6367287"/>
            <a:ext cx="137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#PAYCON</a:t>
            </a:r>
          </a:p>
        </p:txBody>
      </p:sp>
    </p:spTree>
    <p:extLst>
      <p:ext uri="{BB962C8B-B14F-4D97-AF65-F5344CB8AC3E}">
        <p14:creationId xmlns:p14="http://schemas.microsoft.com/office/powerpoint/2010/main" val="290483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-Two Column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FEA62-20AC-4322-A116-DA225807D2D7}"/>
              </a:ext>
            </a:extLst>
          </p:cNvPr>
          <p:cNvSpPr/>
          <p:nvPr/>
        </p:nvSpPr>
        <p:spPr>
          <a:xfrm>
            <a:off x="518160" y="397566"/>
            <a:ext cx="11155680" cy="59436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60732" y="655579"/>
            <a:ext cx="11192256" cy="6071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95F846-343D-4458-BEEA-1E470A666935}"/>
              </a:ext>
            </a:extLst>
          </p:cNvPr>
          <p:cNvSpPr txBox="1"/>
          <p:nvPr/>
        </p:nvSpPr>
        <p:spPr>
          <a:xfrm>
            <a:off x="10843967" y="6596390"/>
            <a:ext cx="1348033" cy="261610"/>
          </a:xfrm>
          <a:prstGeom prst="rect">
            <a:avLst/>
          </a:prstGeom>
          <a:noFill/>
        </p:spPr>
        <p:txBody>
          <a:bodyPr wrap="square" rIns="45720" rtlCol="0" anchor="b">
            <a:spAutoFit/>
          </a:bodyPr>
          <a:lstStyle/>
          <a:p>
            <a:pPr algn="r"/>
            <a:fld id="{34F77B03-2A1C-40B1-B818-926532F4CA67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4B19F93-BCF9-4A90-8955-2C7F9238B1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5884" y="1840089"/>
            <a:ext cx="5029200" cy="4346355"/>
          </a:xfrm>
          <a:noFill/>
        </p:spPr>
        <p:txBody>
          <a:bodyPr>
            <a:noAutofit/>
          </a:bodyPr>
          <a:lstStyle>
            <a:lvl1pPr marL="344488" indent="-344488"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96925" indent="-339725">
              <a:buFont typeface="Tahoma" panose="020B0604030504040204" pitchFamily="34" charset="0"/>
              <a:buChar char="−"/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258888" indent="-344488">
              <a:buSzPct val="75000"/>
              <a:buFont typeface="Courier New" panose="02070309020205020404" pitchFamily="49" charset="0"/>
              <a:buChar char="o"/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711325" indent="-339725">
              <a:buSzPct val="90000"/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173288" indent="-344488"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1EF4943-5FB8-498F-A7BF-340C1CA1B5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5885" y="526729"/>
            <a:ext cx="10620231" cy="1005840"/>
          </a:xfrm>
          <a:noFill/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  <a:effectLst/>
                <a:latin typeface="Gill Sans Nova" panose="020B0602020104020203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D449FB5-B9EC-48AC-9609-ACA3FFC12D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76918" y="1836005"/>
            <a:ext cx="5029200" cy="4346356"/>
          </a:xfrm>
          <a:noFill/>
        </p:spPr>
        <p:txBody>
          <a:bodyPr>
            <a:noAutofit/>
          </a:bodyPr>
          <a:lstStyle>
            <a:lvl1pPr marL="344488" indent="-344488"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96925" indent="-339725">
              <a:buFont typeface="Tahoma" panose="020B0604030504040204" pitchFamily="34" charset="0"/>
              <a:buChar char="−"/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258888" indent="-344488">
              <a:buSzPct val="75000"/>
              <a:buFont typeface="Courier New" panose="02070309020205020404" pitchFamily="49" charset="0"/>
              <a:buChar char="o"/>
              <a:defRPr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711325" indent="-339725">
              <a:buSzPct val="90000"/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173288" indent="-344488"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61E69-7178-4D21-8882-B6A594AA6F4F}"/>
              </a:ext>
            </a:extLst>
          </p:cNvPr>
          <p:cNvSpPr txBox="1"/>
          <p:nvPr/>
        </p:nvSpPr>
        <p:spPr>
          <a:xfrm>
            <a:off x="263194" y="6367287"/>
            <a:ext cx="137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#PAYCON</a:t>
            </a:r>
          </a:p>
        </p:txBody>
      </p:sp>
    </p:spTree>
    <p:extLst>
      <p:ext uri="{BB962C8B-B14F-4D97-AF65-F5344CB8AC3E}">
        <p14:creationId xmlns:p14="http://schemas.microsoft.com/office/powerpoint/2010/main" val="2746327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76691D-E8E3-4768-9D45-3E481166B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89350-77D4-4F99-B71E-5376009F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8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Gill Sans Nova" panose="020B0602020104020203" pitchFamily="34" charset="0"/>
          <a:ea typeface="Tahoma" panose="020B0604030504040204" pitchFamily="34" charset="0"/>
          <a:cs typeface="Gill Sans Nova" panose="020B06020201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Gill Sans SemiBold" panose="020B0502020104020203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Gill Sans SemiBold" panose="020B0502020104020203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Gill Sans SemiBold" panose="020B0502020104020203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Gill Sans SemiBold" panose="020B0502020104020203"/>
        </a:defRPr>
      </a:lvl4pPr>
      <a:lvl5pPr marL="2054225" indent="-2254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Gill Sans SemiBold" panose="020B05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irs.gov/individuals/tax-withholding-estimator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ver of a book&#10;&#10;Description automatically generated">
            <a:extLst>
              <a:ext uri="{FF2B5EF4-FFF2-40B4-BE49-F238E27FC236}">
                <a16:creationId xmlns:a16="http://schemas.microsoft.com/office/drawing/2014/main" id="{5C46D3CC-641F-70B6-65B2-B82F67771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3" y="45098"/>
            <a:ext cx="8817428" cy="68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66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C14F1F2C-DAA9-493E-965D-CA6BA8783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761" y="446482"/>
            <a:ext cx="3566477" cy="6983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400" b="1" dirty="0">
                <a:solidFill>
                  <a:srgbClr val="006FBA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Questions</a:t>
            </a: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22AF1725-F3DC-44A7-8F77-71BC39649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65" y="1487854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5EC45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 What is gross pay?</a:t>
            </a: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27A5A20F-863A-43E7-93C5-048C27809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65" y="3139072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5EC45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 What is net pay?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D15DFFB2-4A5C-46BB-BB99-7BC16B657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65" y="4678933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5EC45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 True or False?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F0529160-6029-4417-80D6-D7F5FE8BC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41" y="5202808"/>
            <a:ext cx="874589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5EC45B"/>
                </a:solidFill>
                <a:latin typeface="Proxima"/>
              </a:rPr>
              <a:t>	Your paycheck = Total hours worked x rate of pay?</a:t>
            </a:r>
            <a:endParaRPr lang="en-US" altLang="en-US" sz="2800" dirty="0">
              <a:solidFill>
                <a:srgbClr val="5EC45B"/>
              </a:solidFill>
              <a:latin typeface="Proxima"/>
            </a:endParaRPr>
          </a:p>
        </p:txBody>
      </p:sp>
      <p:sp>
        <p:nvSpPr>
          <p:cNvPr id="17" name="Text Box 21">
            <a:extLst>
              <a:ext uri="{FF2B5EF4-FFF2-40B4-BE49-F238E27FC236}">
                <a16:creationId xmlns:a16="http://schemas.microsoft.com/office/drawing/2014/main" id="{C9775F38-0114-44A2-AEEA-162A9DAE2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65" y="2098355"/>
            <a:ext cx="10151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 i="1" dirty="0">
                <a:latin typeface="Proxima"/>
              </a:rPr>
              <a:t>The total amount of money earned before deductions are made.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16451B0D-D134-441C-A3B6-C3CE7E682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65" y="3662947"/>
            <a:ext cx="10553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 i="1" dirty="0"/>
              <a:t>The amount you earn after all deductions are made from gross pay.</a:t>
            </a:r>
          </a:p>
        </p:txBody>
      </p:sp>
      <p:sp>
        <p:nvSpPr>
          <p:cNvPr id="21" name="Text Box 29">
            <a:extLst>
              <a:ext uri="{FF2B5EF4-FFF2-40B4-BE49-F238E27FC236}">
                <a16:creationId xmlns:a16="http://schemas.microsoft.com/office/drawing/2014/main" id="{C38C4BD1-197D-4783-9192-FC4988066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65" y="5788582"/>
            <a:ext cx="1055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>
                <a:latin typeface="Proxima"/>
              </a:rPr>
              <a:t>False, deductions must still be made.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C0EE966-DB99-4247-807D-0830DE223A29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</p:spTree>
    <p:extLst>
      <p:ext uri="{BB962C8B-B14F-4D97-AF65-F5344CB8AC3E}">
        <p14:creationId xmlns:p14="http://schemas.microsoft.com/office/powerpoint/2010/main" val="22507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E0FA6696-328D-4162-A7E2-C5B428484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42" y="1782764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5EC45B"/>
                </a:solidFill>
                <a:latin typeface="Proxima"/>
              </a:rPr>
              <a:t>4. Name 2 mandatory deductions.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4BFF8FA-D0AB-4BE8-8DC1-C326808D0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42" y="4038601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5EC45B"/>
                </a:solidFill>
                <a:latin typeface="Proxima"/>
              </a:rPr>
              <a:t>5. Name 3 other deductions.</a:t>
            </a:r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3BD2E368-4C2E-4D1A-9250-54E811C20DA9}"/>
              </a:ext>
            </a:extLst>
          </p:cNvPr>
          <p:cNvGrpSpPr>
            <a:grpSpLocks/>
          </p:cNvGrpSpPr>
          <p:nvPr/>
        </p:nvGrpSpPr>
        <p:grpSpPr bwMode="auto">
          <a:xfrm>
            <a:off x="990100" y="2438400"/>
            <a:ext cx="8699508" cy="1600200"/>
            <a:chOff x="288" y="1296"/>
            <a:chExt cx="5480" cy="1008"/>
          </a:xfrm>
        </p:grpSpPr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7199A2FA-9D01-48A7-BEEC-68075A8E0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1304"/>
              <a:ext cx="2496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2800" b="1" i="1" dirty="0"/>
                <a:t>Federal income tax</a:t>
              </a:r>
            </a:p>
            <a:p>
              <a:pPr>
                <a:buFontTx/>
                <a:buChar char="•"/>
              </a:pPr>
              <a:r>
                <a:rPr lang="en-US" altLang="en-US" sz="2800" b="1" i="1" dirty="0"/>
                <a:t>State income tax</a:t>
              </a:r>
            </a:p>
            <a:p>
              <a:pPr>
                <a:buFontTx/>
                <a:buChar char="•"/>
              </a:pPr>
              <a:r>
                <a:rPr lang="en-US" altLang="en-US" sz="2800" b="1" i="1" dirty="0"/>
                <a:t>Local income tax</a:t>
              </a:r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78EDDDE3-8214-4426-BD4A-4D03A22F4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" y="1296"/>
              <a:ext cx="2352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2800" b="1" i="1" dirty="0"/>
                <a:t>Social Security tax</a:t>
              </a:r>
            </a:p>
            <a:p>
              <a:pPr>
                <a:buFontTx/>
                <a:buChar char="•"/>
              </a:pPr>
              <a:r>
                <a:rPr lang="en-US" altLang="en-US" sz="2800" b="1" i="1" dirty="0"/>
                <a:t>Medicare tax</a:t>
              </a:r>
              <a:endParaRPr lang="en-US" altLang="en-US" sz="2800" b="1" dirty="0"/>
            </a:p>
            <a:p>
              <a:pPr>
                <a:spcBef>
                  <a:spcPct val="50000"/>
                </a:spcBef>
              </a:pPr>
              <a:endParaRPr lang="en-US" altLang="en-US" sz="2800" dirty="0"/>
            </a:p>
          </p:txBody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4E3E43AF-5BB3-4197-A1BC-068B9B45B7D1}"/>
              </a:ext>
            </a:extLst>
          </p:cNvPr>
          <p:cNvGrpSpPr>
            <a:grpSpLocks/>
          </p:cNvGrpSpPr>
          <p:nvPr/>
        </p:nvGrpSpPr>
        <p:grpSpPr bwMode="auto">
          <a:xfrm>
            <a:off x="990100" y="4629942"/>
            <a:ext cx="9582156" cy="2032000"/>
            <a:chOff x="336" y="3081"/>
            <a:chExt cx="6036" cy="1280"/>
          </a:xfrm>
        </p:grpSpPr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B6291095-A87B-492A-A017-CF01C5EF8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3092"/>
              <a:ext cx="3216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2800" b="1" i="1" dirty="0"/>
                <a:t>Life insurance </a:t>
              </a:r>
            </a:p>
            <a:p>
              <a:pPr>
                <a:buFontTx/>
                <a:buChar char="•"/>
              </a:pPr>
              <a:r>
                <a:rPr lang="en-US" altLang="en-US" sz="2800" b="1" i="1" dirty="0"/>
                <a:t>Disability insurance </a:t>
              </a:r>
            </a:p>
            <a:p>
              <a:pPr>
                <a:buFontTx/>
                <a:buChar char="•"/>
              </a:pPr>
              <a:r>
                <a:rPr lang="en-US" altLang="en-US" sz="2800" b="1" i="1" dirty="0"/>
                <a:t>Medical insurance 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0780ACC-8263-4F82-9555-9F871975F8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" y="3081"/>
              <a:ext cx="2928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2800" b="1" i="1" dirty="0"/>
                <a:t>Dental insurance</a:t>
              </a:r>
            </a:p>
            <a:p>
              <a:pPr>
                <a:buFontTx/>
                <a:buChar char="•"/>
              </a:pPr>
              <a:r>
                <a:rPr lang="en-US" altLang="en-US" sz="2800" b="1" i="1" dirty="0"/>
                <a:t>Retirement savings plan</a:t>
              </a:r>
            </a:p>
            <a:p>
              <a:pPr>
                <a:buFontTx/>
                <a:buChar char="•"/>
              </a:pPr>
              <a:r>
                <a:rPr lang="en-US" altLang="en-US" sz="2800" b="1" i="1" dirty="0"/>
                <a:t>Contributions to charity</a:t>
              </a:r>
            </a:p>
            <a:p>
              <a:pPr>
                <a:spcBef>
                  <a:spcPct val="50000"/>
                </a:spcBef>
              </a:pPr>
              <a:endParaRPr lang="en-US" altLang="en-US" sz="2800" dirty="0"/>
            </a:p>
          </p:txBody>
        </p:sp>
      </p:grpSp>
      <p:sp>
        <p:nvSpPr>
          <p:cNvPr id="13" name="Rectangle 9">
            <a:extLst>
              <a:ext uri="{FF2B5EF4-FFF2-40B4-BE49-F238E27FC236}">
                <a16:creationId xmlns:a16="http://schemas.microsoft.com/office/drawing/2014/main" id="{9CAF6CE1-FE9F-4B96-8754-84953F136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4667" y="439518"/>
            <a:ext cx="7521672" cy="6983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400" b="1" dirty="0">
                <a:solidFill>
                  <a:srgbClr val="006FBA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Questions </a:t>
            </a:r>
            <a:r>
              <a:rPr lang="en-US" altLang="en-US" sz="5400" b="1" i="1" dirty="0">
                <a:solidFill>
                  <a:srgbClr val="006FBA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(continued)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3EFD186-19FE-4AA6-B1B8-6C0B80984F51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</p:spTree>
    <p:extLst>
      <p:ext uri="{BB962C8B-B14F-4D97-AF65-F5344CB8AC3E}">
        <p14:creationId xmlns:p14="http://schemas.microsoft.com/office/powerpoint/2010/main" val="32892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D6428C-4BD8-47AD-944F-36FB8270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90" y="110276"/>
            <a:ext cx="1005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006F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Calculating a Paycheck #1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895F187A-3ACB-45FB-BBCE-31D35B6DB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82" y="1135062"/>
            <a:ext cx="118312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5EC45B"/>
                </a:solidFill>
                <a:latin typeface="Proxima"/>
              </a:rPr>
              <a:t>Imagine you are a new employee at a Gourmet Coffee Shop.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0EC2F88A-052B-40B7-8BC3-FCE792AEE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473" y="2089466"/>
            <a:ext cx="543352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33363" indent="-233363"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Employees at the coffee shop are paid weekly.  </a:t>
            </a:r>
          </a:p>
          <a:p>
            <a:pPr marL="233363" indent="-233363"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Your filing status is single with no adjustments on your Form W-4 </a:t>
            </a:r>
            <a:br>
              <a:rPr lang="en-US" altLang="en-US" sz="2400" dirty="0"/>
            </a:br>
            <a:r>
              <a:rPr lang="en-US" altLang="en-US" sz="2400" dirty="0"/>
              <a:t>(you make no entries in Steps 2, 3, or 4). </a:t>
            </a:r>
          </a:p>
          <a:p>
            <a:pPr marL="233363" indent="-233363"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You’ve worked 40 hours this week at $11/hour.</a:t>
            </a:r>
          </a:p>
          <a:p>
            <a:pPr>
              <a:spcBef>
                <a:spcPct val="50000"/>
              </a:spcBef>
            </a:pPr>
            <a:endParaRPr lang="en-US" alt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F2537-8A9B-48BA-B39A-FC4CA75F7220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7D1E9-11B3-4A70-15A7-27D82198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072" y="1935302"/>
            <a:ext cx="5429291" cy="433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1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370443-A412-4121-99F9-B5E4333B9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171162"/>
            <a:ext cx="2130136" cy="2371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Calculating a Paycheck #1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0C0D2A9-9E93-4682-A453-D99C33A1B66C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ACD6E17C-3B6C-41AE-A4BE-E8788528C663}"/>
              </a:ext>
            </a:extLst>
          </p:cNvPr>
          <p:cNvSpPr/>
          <p:nvPr/>
        </p:nvSpPr>
        <p:spPr>
          <a:xfrm>
            <a:off x="1023646" y="0"/>
            <a:ext cx="2577971" cy="3321698"/>
          </a:xfrm>
          <a:prstGeom prst="flowChartDocument">
            <a:avLst/>
          </a:prstGeom>
          <a:solidFill>
            <a:srgbClr val="006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4D61C1C-14F8-4A3E-B234-D2389ABD3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563" y="264468"/>
            <a:ext cx="2130136" cy="2371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5EC45B"/>
                </a:solidFill>
                <a:latin typeface="+mn-lt"/>
                <a:ea typeface="+mj-ea"/>
                <a:cs typeface="Helvetica" panose="020B0604020202020204" pitchFamily="34" charset="0"/>
              </a:rPr>
              <a:t>Calculating a Paycheck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52681-7F3F-1A8B-14AF-2E4BE0E58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621" y="254220"/>
            <a:ext cx="6039693" cy="6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07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588A-BEEC-4B40-861F-8A05888DE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4925"/>
            <a:ext cx="1005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006FBA"/>
                </a:solidFill>
              </a:rPr>
              <a:t>Calculating a Paycheck #2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D9D25381-D1DB-47D4-89D1-A8107930B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50925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5EC45B"/>
                </a:solidFill>
                <a:latin typeface="Proxima"/>
              </a:rPr>
              <a:t>Imagine you are a new assistant manager at a Gourmet Coffee Shop.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79C86C26-8E23-4FED-BC83-4266FF809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2168525"/>
            <a:ext cx="5410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Employees at the coffee shop are paid weekly.  </a:t>
            </a: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Your filing status is single with no adjustments on your Form W-4 </a:t>
            </a:r>
            <a:br>
              <a:rPr lang="en-US" altLang="en-US" sz="2400" dirty="0"/>
            </a:br>
            <a:r>
              <a:rPr lang="en-US" altLang="en-US" sz="2400" dirty="0"/>
              <a:t>(you make no entries in Steps 2, 3, or 4). </a:t>
            </a: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You’ve worked 40 hours this week at $12/hour.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0D6D8-E568-4D6E-AB14-811A0875B9C6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4B506-1CA7-73DB-F16E-6A632CCC7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5" y="1945731"/>
            <a:ext cx="5515461" cy="445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44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370443-A412-4121-99F9-B5E4333B9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171162"/>
            <a:ext cx="2130136" cy="2371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Calculating a Paycheck #2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B7F138D-6CAE-4D99-8678-18A9B38A3023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56F0A1E4-5697-4EAF-B8B1-FED4A955528D}"/>
              </a:ext>
            </a:extLst>
          </p:cNvPr>
          <p:cNvSpPr/>
          <p:nvPr/>
        </p:nvSpPr>
        <p:spPr>
          <a:xfrm>
            <a:off x="1023646" y="0"/>
            <a:ext cx="2577971" cy="3321698"/>
          </a:xfrm>
          <a:prstGeom prst="flowChartDocument">
            <a:avLst/>
          </a:prstGeom>
          <a:solidFill>
            <a:srgbClr val="006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0786C177-E98E-42B5-88F5-B309AA715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563" y="264468"/>
            <a:ext cx="2130136" cy="2371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5EC45B"/>
                </a:solidFill>
                <a:latin typeface="+mn-lt"/>
                <a:ea typeface="+mj-ea"/>
                <a:cs typeface="+mj-cs"/>
              </a:rPr>
              <a:t>Calculating a Paycheck #2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0E6AB-6864-12D7-8AEB-AA1507062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621" y="406641"/>
            <a:ext cx="6096851" cy="5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6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A12E0B14-3ED3-47D7-8839-D8C0ACD0D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82282"/>
            <a:ext cx="1005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006FBA"/>
                </a:solidFill>
              </a:rPr>
              <a:t>Getting Paid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0B2B53-3EDB-4350-8DEB-D962AC45D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063357"/>
            <a:ext cx="10058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5EC45B"/>
                </a:solidFill>
                <a:latin typeface="Proxima"/>
              </a:rPr>
              <a:t>Go Green With Your Green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649718B-A890-4809-8C69-830E8DFA4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762" y="2043514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 dirty="0"/>
              <a:t>1. Use direct deposit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8350FF81-66D5-4AE5-9337-0ACCECA37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763" y="2567389"/>
            <a:ext cx="104689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4488" indent="-344488"/>
            <a:r>
              <a:rPr lang="en-US" altLang="en-US" sz="2800" b="1" dirty="0"/>
              <a:t>2. If you don’t have a bank account, ask your company to pay you with a paycard.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A3198D5-CE3A-4BA3-98E8-D1A7B8BDD716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CDDB1-2C78-23DE-292D-B1DC2F6A5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572" y="3950482"/>
            <a:ext cx="6772856" cy="234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16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778E8A-ABDF-DCC3-CCD0-C9A47E0BA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897" y="1654448"/>
            <a:ext cx="6840206" cy="4522870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43BF979-0D65-06E9-8D34-DDEE7249A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72063"/>
            <a:ext cx="1005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006FBA"/>
                </a:solidFill>
              </a:rPr>
              <a:t>Understanding Banking Fees</a:t>
            </a:r>
          </a:p>
        </p:txBody>
      </p:sp>
    </p:spTree>
    <p:extLst>
      <p:ext uri="{BB962C8B-B14F-4D97-AF65-F5344CB8AC3E}">
        <p14:creationId xmlns:p14="http://schemas.microsoft.com/office/powerpoint/2010/main" val="59271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C03AF8D2-3789-4793-BB4E-55176E8F0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48" y="984438"/>
            <a:ext cx="104641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4488" indent="-344488">
              <a:spcBef>
                <a:spcPct val="50000"/>
              </a:spcBef>
            </a:pPr>
            <a:r>
              <a:rPr lang="en-US" altLang="en-US" sz="2800" b="1" dirty="0">
                <a:solidFill>
                  <a:srgbClr val="5EC45B"/>
                </a:solidFill>
                <a:latin typeface="Proxima"/>
              </a:rPr>
              <a:t>1. Should Bobby ask to be paid differently if he opens a bank account while working for the coffee shop?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A9E4BA9-A53B-49B2-8B39-12E5960B4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503" y="172741"/>
            <a:ext cx="3562283" cy="6983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400" b="1" dirty="0">
                <a:solidFill>
                  <a:srgbClr val="006FBA"/>
                </a:solidFill>
                <a:latin typeface="+mn-lt"/>
                <a:ea typeface="+mj-ea"/>
                <a:cs typeface="+mj-cs"/>
              </a:rPr>
              <a:t>Questions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FF9AE7B-38DD-401C-AC35-3D244A6FF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307" y="1995258"/>
            <a:ext cx="71229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 i="1" dirty="0"/>
              <a:t>Yes, he should ask to be paid by direct deposit.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240347D2-E13E-41EC-B4A7-6E440A403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48" y="2519133"/>
            <a:ext cx="1067872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4488" indent="-344488">
              <a:spcBef>
                <a:spcPct val="50000"/>
              </a:spcBef>
            </a:pPr>
            <a:r>
              <a:rPr lang="en-US" altLang="en-US" sz="2800" b="1" dirty="0">
                <a:solidFill>
                  <a:srgbClr val="5EC45B"/>
                </a:solidFill>
                <a:latin typeface="Proxima"/>
              </a:rPr>
              <a:t>2. Valerie just opened a bank account and started working for a local restaurant that offers paycards and direct deposit. How should she ask to be paid?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5CF74C15-50BB-4767-8F6C-841EFE370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935" y="3904128"/>
            <a:ext cx="98614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 i="1" dirty="0"/>
              <a:t>She should ask to be paid by direct deposit.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76C29B-39E8-411A-B286-A0CFD0DFA086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3945E-CD5E-7609-B3EF-585D6D92A342}"/>
              </a:ext>
            </a:extLst>
          </p:cNvPr>
          <p:cNvSpPr txBox="1"/>
          <p:nvPr/>
        </p:nvSpPr>
        <p:spPr>
          <a:xfrm>
            <a:off x="835248" y="4460789"/>
            <a:ext cx="1038863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EC45B"/>
                </a:solidFill>
                <a:latin typeface="Proxima"/>
              </a:rPr>
              <a:t>3. </a:t>
            </a:r>
            <a:r>
              <a:rPr lang="en-US" dirty="0">
                <a:solidFill>
                  <a:srgbClr val="5EC45B"/>
                </a:solidFill>
                <a:latin typeface="Proxima"/>
              </a:rPr>
              <a:t> </a:t>
            </a:r>
            <a:r>
              <a:rPr lang="en-US" sz="2800" b="1" dirty="0">
                <a:solidFill>
                  <a:srgbClr val="5EC45B"/>
                </a:solidFill>
                <a:latin typeface="Proxima"/>
              </a:rPr>
              <a:t>Emily’s company pays employees pays employees by direct deposit or </a:t>
            </a:r>
            <a:r>
              <a:rPr lang="en-US" sz="2800" b="1" dirty="0" err="1">
                <a:solidFill>
                  <a:srgbClr val="5EC45B"/>
                </a:solidFill>
                <a:latin typeface="Proxima"/>
              </a:rPr>
              <a:t>paycards</a:t>
            </a:r>
            <a:r>
              <a:rPr lang="en-US" sz="2800" b="1" dirty="0">
                <a:solidFill>
                  <a:srgbClr val="5EC45B"/>
                </a:solidFill>
                <a:latin typeface="Proxima"/>
              </a:rPr>
              <a:t> only. Emily doesn’t have a bank account, how should she ask to be paid?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53A24E-448B-F610-576C-A647799849D2}"/>
              </a:ext>
            </a:extLst>
          </p:cNvPr>
          <p:cNvSpPr txBox="1"/>
          <p:nvPr/>
        </p:nvSpPr>
        <p:spPr>
          <a:xfrm>
            <a:off x="1369926" y="5873562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i="1" dirty="0">
                <a:latin typeface="Calibri" panose="020F0502020204030204" pitchFamily="34" charset="0"/>
              </a:rPr>
              <a:t>She should ask to be paid by </a:t>
            </a:r>
            <a:r>
              <a:rPr lang="en-US" altLang="en-US" sz="2800" b="1" i="1" dirty="0" err="1">
                <a:latin typeface="Calibri" panose="020F0502020204030204" pitchFamily="34" charset="0"/>
              </a:rPr>
              <a:t>paycard</a:t>
            </a:r>
            <a:r>
              <a:rPr lang="en-US" altLang="en-US" sz="2800" b="1" i="1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677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8BD7B90E-A102-4CA1-B54B-80594B930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930316"/>
            <a:ext cx="10058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6600" b="1" dirty="0">
                <a:solidFill>
                  <a:srgbClr val="006F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Minimum Wage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81655C51-F535-4F91-BC39-41585C73C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436365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5EC45B"/>
                </a:solidFill>
              </a:rPr>
              <a:t>The federal minimum wage is $7.25 per hour.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0CBC53-54E1-4E3A-BEF5-96F718D54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3541719"/>
            <a:ext cx="736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6F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state do you live in?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C4D7065F-0FA7-431B-BE61-9D0658DF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548324"/>
            <a:ext cx="10058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33363" indent="-233363">
              <a:spcBef>
                <a:spcPct val="50000"/>
              </a:spcBef>
            </a:pPr>
            <a:r>
              <a:rPr lang="en-US" altLang="en-US" sz="2800" b="1" dirty="0">
                <a:solidFill>
                  <a:srgbClr val="5EC45B"/>
                </a:solidFill>
              </a:rPr>
              <a:t>*	As of May 1, 2024, 30 states and the District of Columbia have a minimum wage rate higher than the federal minimum wage.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04FD4D1-D696-428D-BB8E-1D85DD804593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</p:spTree>
    <p:extLst>
      <p:ext uri="{BB962C8B-B14F-4D97-AF65-F5344CB8AC3E}">
        <p14:creationId xmlns:p14="http://schemas.microsoft.com/office/powerpoint/2010/main" val="38392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BADD831F-55C1-4430-8587-15B4AF3B7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835" y="442686"/>
            <a:ext cx="8892330" cy="4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006FBA"/>
                </a:solidFill>
                <a:latin typeface="+mn-lt"/>
              </a:rPr>
              <a:t>Presented By: </a:t>
            </a:r>
          </a:p>
          <a:p>
            <a:pPr algn="ctr">
              <a:spcBef>
                <a:spcPct val="50000"/>
              </a:spcBef>
            </a:pPr>
            <a:endParaRPr lang="en-US" altLang="en-US" sz="4800" b="1" i="1" dirty="0">
              <a:solidFill>
                <a:srgbClr val="54264E"/>
              </a:solidFill>
              <a:latin typeface="+mn-lt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4800" b="1" i="1" dirty="0">
                <a:solidFill>
                  <a:srgbClr val="006FBA"/>
                </a:solidFill>
                <a:latin typeface="+mn-lt"/>
              </a:rPr>
              <a:t>Insert Name(s)</a:t>
            </a:r>
          </a:p>
          <a:p>
            <a:pPr algn="ctr">
              <a:spcBef>
                <a:spcPct val="50000"/>
              </a:spcBef>
            </a:pPr>
            <a:endParaRPr lang="en-US" altLang="en-US" sz="3300" b="1" i="1" dirty="0">
              <a:solidFill>
                <a:srgbClr val="54264E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en-US" sz="3300" b="1" dirty="0">
              <a:solidFill>
                <a:srgbClr val="54264E"/>
              </a:solidFill>
            </a:endParaRPr>
          </a:p>
        </p:txBody>
      </p:sp>
      <p:pic>
        <p:nvPicPr>
          <p:cNvPr id="3" name="Picture 2" descr="A picture containing logo, graphics, font, text&#10;&#10;Description automatically generated">
            <a:extLst>
              <a:ext uri="{FF2B5EF4-FFF2-40B4-BE49-F238E27FC236}">
                <a16:creationId xmlns:a16="http://schemas.microsoft.com/office/drawing/2014/main" id="{5C2F5546-EA47-F594-D667-2CF4B97391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83" y="4885322"/>
            <a:ext cx="2707433" cy="1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74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843B4389-A0E8-4AC9-BCC0-5663ED790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99" y="1"/>
            <a:ext cx="10058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6600" b="1" dirty="0">
                <a:solidFill>
                  <a:srgbClr val="006FBA"/>
                </a:solidFill>
              </a:rPr>
              <a:t>State Minimum Wages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C864D76-06EE-497C-BDDF-10E7BA39882E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95BAB-040B-B83B-F2F4-8AB4A2B28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65" y="1190446"/>
            <a:ext cx="4955270" cy="537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18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78D07FE-C491-44CC-8325-7F264F7DA7CA}"/>
              </a:ext>
            </a:extLst>
          </p:cNvPr>
          <p:cNvSpPr txBox="1">
            <a:spLocks/>
          </p:cNvSpPr>
          <p:nvPr/>
        </p:nvSpPr>
        <p:spPr>
          <a:xfrm>
            <a:off x="2152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006F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Overtime Pay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F620AD-6EEC-4CDD-B0E3-71FDB6F5A9EA}"/>
              </a:ext>
            </a:extLst>
          </p:cNvPr>
          <p:cNvSpPr txBox="1">
            <a:spLocks/>
          </p:cNvSpPr>
          <p:nvPr/>
        </p:nvSpPr>
        <p:spPr>
          <a:xfrm>
            <a:off x="576943" y="1690689"/>
            <a:ext cx="11038114" cy="928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5EC45B"/>
                </a:solidFill>
                <a:latin typeface="Proxima"/>
              </a:rPr>
              <a:t>By federal law, your employer is required to pay an overtime rate of at least 1.5 times your regular pay for all hours worked over 40 in one week.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DB82DE-E2BE-4C66-97DA-9A56058CE7F9}"/>
              </a:ext>
            </a:extLst>
          </p:cNvPr>
          <p:cNvSpPr txBox="1"/>
          <p:nvPr/>
        </p:nvSpPr>
        <p:spPr>
          <a:xfrm>
            <a:off x="5107580" y="3036815"/>
            <a:ext cx="650747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FBA"/>
                </a:solidFill>
              </a:rPr>
              <a:t>Example:</a:t>
            </a:r>
          </a:p>
          <a:p>
            <a:endParaRPr lang="en-US" sz="1100" b="1" dirty="0">
              <a:solidFill>
                <a:srgbClr val="54264E"/>
              </a:solidFill>
            </a:endParaRPr>
          </a:p>
          <a:p>
            <a:r>
              <a:rPr lang="en-US" sz="2400" dirty="0">
                <a:latin typeface="+mj-lt"/>
              </a:rPr>
              <a:t>You work 48 hours in one week at 11 per hour.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F33FF-4C62-47F7-B132-982824136FF3}"/>
              </a:ext>
            </a:extLst>
          </p:cNvPr>
          <p:cNvSpPr txBox="1"/>
          <p:nvPr/>
        </p:nvSpPr>
        <p:spPr>
          <a:xfrm>
            <a:off x="5107582" y="4221609"/>
            <a:ext cx="467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$11 per hour x 48 hours = $528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C0881F-CCE5-4C06-A999-29CF10267E3B}"/>
              </a:ext>
            </a:extLst>
          </p:cNvPr>
          <p:cNvSpPr txBox="1"/>
          <p:nvPr/>
        </p:nvSpPr>
        <p:spPr>
          <a:xfrm>
            <a:off x="5107581" y="4756645"/>
            <a:ext cx="4931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$11 per hour x 8 hours x .5 = $44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72C7F-8B8E-4FE6-9839-75D851747A75}"/>
              </a:ext>
            </a:extLst>
          </p:cNvPr>
          <p:cNvSpPr txBox="1"/>
          <p:nvPr/>
        </p:nvSpPr>
        <p:spPr>
          <a:xfrm>
            <a:off x="5107582" y="5291682"/>
            <a:ext cx="467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Gross Pay = $528 + $44 = $572</a:t>
            </a:r>
            <a:endParaRPr lang="en-US" sz="2400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6263DAEC-3BF9-4BBF-B8DA-468FE58E67D4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pic>
        <p:nvPicPr>
          <p:cNvPr id="4" name="Picture 3" descr="A jar of coins next to a clock&#10;&#10;Description automatically generated">
            <a:extLst>
              <a:ext uri="{FF2B5EF4-FFF2-40B4-BE49-F238E27FC236}">
                <a16:creationId xmlns:a16="http://schemas.microsoft.com/office/drawing/2014/main" id="{7956C3FD-7009-01BC-6F52-D81381FB7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3619832"/>
            <a:ext cx="4015687" cy="267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57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F0D807E-F74E-4BD3-A41D-C8F337EC5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042" y="207585"/>
            <a:ext cx="676991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6FBA"/>
                </a:solidFill>
              </a:rPr>
              <a:t>For more information, log on to: www.nationalpayrollweek.com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16DD30B1-E1E2-426E-95D5-C2A736E70B47}"/>
              </a:ext>
            </a:extLst>
          </p:cNvPr>
          <p:cNvSpPr txBox="1"/>
          <p:nvPr/>
        </p:nvSpPr>
        <p:spPr>
          <a:xfrm>
            <a:off x="10930856" y="6487149"/>
            <a:ext cx="1232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pic>
        <p:nvPicPr>
          <p:cNvPr id="4" name="Picture 3" descr="A cover of a book&#10;&#10;Description automatically generated">
            <a:extLst>
              <a:ext uri="{FF2B5EF4-FFF2-40B4-BE49-F238E27FC236}">
                <a16:creationId xmlns:a16="http://schemas.microsoft.com/office/drawing/2014/main" id="{27BC2633-800D-738F-CC73-267456023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240" y="1536551"/>
            <a:ext cx="6511519" cy="503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5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23765BAA-DF75-468A-B8A2-77FD06556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2323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6600" b="1" dirty="0">
                <a:solidFill>
                  <a:srgbClr val="006F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got a job!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E909515-7713-4698-BDD0-07B8BA53D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33" y="1865870"/>
            <a:ext cx="54114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 i="1" dirty="0">
                <a:solidFill>
                  <a:srgbClr val="5EC45B"/>
                </a:solidFill>
                <a:latin typeface="Proxima"/>
              </a:rPr>
              <a:t>On your first day of work</a:t>
            </a:r>
            <a:r>
              <a:rPr lang="en-US" altLang="en-US" sz="3600" b="1" i="1" dirty="0">
                <a:solidFill>
                  <a:srgbClr val="5EC45B"/>
                </a:solidFill>
              </a:rPr>
              <a:t>…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B0565F55-16E6-448E-8895-06D89FA49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33" y="2673738"/>
            <a:ext cx="69398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33363" indent="-23336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Proxima"/>
              </a:rPr>
              <a:t>You will fill out a Form W-4.</a:t>
            </a:r>
          </a:p>
          <a:p>
            <a:pPr marL="233363" indent="-23336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Proxima"/>
              </a:rPr>
              <a:t>It affects how much money you take home each paycheck.</a:t>
            </a:r>
          </a:p>
          <a:p>
            <a:pPr marL="233363" indent="-23336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Proxima"/>
              </a:rPr>
              <a:t>Understand it and fill it out correctly.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52813EC-5615-40C9-B3E2-42DB15CD36EB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86778-3017-B0E7-6150-2B0A99DFB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911" y="1395284"/>
            <a:ext cx="3395929" cy="50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97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08F0E3AA-496B-449D-8416-049A29D62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639" y="263263"/>
            <a:ext cx="1030062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5800" b="1" dirty="0">
                <a:solidFill>
                  <a:srgbClr val="006F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got your first paycheck!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FAF3D1-6A51-4384-94DB-405B1BB05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92976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5EC45B"/>
                </a:solidFill>
                <a:latin typeface="Proxima"/>
              </a:rPr>
              <a:t>What are all these deductions from my paycheck?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34D60-0115-44B0-A2C9-71510E8A9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22" y="2935288"/>
            <a:ext cx="533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6F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GROSS PAY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908D23FA-4BA6-4760-BD9A-79D529DDF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621" y="3581400"/>
            <a:ext cx="106726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Proxima"/>
              </a:rPr>
              <a:t>The total amount of money earned before any deductions are made.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5C7932AA-7E9B-471E-A417-0AF3D5487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2" y="4800601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6F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NET PAY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76922230-DB66-4155-94FD-479ED01E1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622" y="5378450"/>
            <a:ext cx="10066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latin typeface="Proxima"/>
              </a:rPr>
              <a:t>The amount left after all deductions are taken out of the gross pay. 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574063C-FE71-4398-9BFB-51825192DD9A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</p:spTree>
    <p:extLst>
      <p:ext uri="{BB962C8B-B14F-4D97-AF65-F5344CB8AC3E}">
        <p14:creationId xmlns:p14="http://schemas.microsoft.com/office/powerpoint/2010/main" val="4218237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FAD302-9DE8-C730-55FB-632FA0FF4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19" y="1564046"/>
            <a:ext cx="9582361" cy="37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33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D33815-A0ED-F90F-A78E-38B0F4EBE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234" y="824102"/>
            <a:ext cx="7873531" cy="520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55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B9DD91D-7D23-48FA-9DF3-F97E0C665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7" y="130805"/>
            <a:ext cx="1216360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5000" b="1" dirty="0">
                <a:solidFill>
                  <a:srgbClr val="006F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Need Help Filling out Your Form W-4?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C4C75-C822-42D9-A01A-21D4B542C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570" y="6222322"/>
            <a:ext cx="8531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006FBA"/>
                </a:solidFill>
              </a:rPr>
              <a:t>Visit </a:t>
            </a:r>
            <a:r>
              <a:rPr lang="en-US" b="1" dirty="0">
                <a:solidFill>
                  <a:srgbClr val="006FB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https://www.irs.gov/individuals/tax-withholding-estimator</a:t>
            </a:r>
            <a:r>
              <a:rPr lang="en-US" b="1" dirty="0">
                <a:solidFill>
                  <a:srgbClr val="006FBA"/>
                </a:solidFill>
              </a:rPr>
              <a:t> for more information.</a:t>
            </a:r>
            <a:endParaRPr lang="en-US" altLang="en-US" b="1" dirty="0">
              <a:solidFill>
                <a:srgbClr val="006FBA"/>
              </a:solidFill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DCF94CC-6726-4DB4-8389-AF84C7EB5D9E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3D496-7F13-35FE-04B9-8F8C2A4F8B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726" y="1396193"/>
            <a:ext cx="6416546" cy="4422515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sx="1000" sy="1000" algn="tl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210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B326EEA0-AD8C-4CD9-99D8-75214DB1D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5652"/>
            <a:ext cx="10058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6600" b="1" dirty="0">
                <a:solidFill>
                  <a:srgbClr val="006F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Filling Out Form W-4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5263F-970A-4E1A-8008-40647FC05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984726"/>
            <a:ext cx="38505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>
                <a:latin typeface="Proxima"/>
              </a:rPr>
              <a:t>You are single,</a:t>
            </a:r>
          </a:p>
          <a:p>
            <a:pPr algn="ctr"/>
            <a:r>
              <a:rPr lang="en-US" altLang="en-US" sz="3600" b="1" dirty="0">
                <a:latin typeface="Proxima"/>
              </a:rPr>
              <a:t>with only one job.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2ABFF0-B55E-4F34-8ED0-D60207414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917" y="2153729"/>
            <a:ext cx="28103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800" b="1" dirty="0">
                <a:solidFill>
                  <a:srgbClr val="5EC45B"/>
                </a:solidFill>
                <a:latin typeface="Proxima"/>
              </a:rPr>
              <a:t>EXAMPLE: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9BAD1B6-BA31-4B1C-BD22-E6858A5DCF9C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AB8DD-1EA9-BCBC-D58C-417D09E2F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17" y="2053061"/>
            <a:ext cx="4155429" cy="337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4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71B6FBD-D524-42FF-9E6D-1AD15627BE45}"/>
              </a:ext>
            </a:extLst>
          </p:cNvPr>
          <p:cNvSpPr/>
          <p:nvPr/>
        </p:nvSpPr>
        <p:spPr>
          <a:xfrm>
            <a:off x="1023646" y="0"/>
            <a:ext cx="2577971" cy="3321698"/>
          </a:xfrm>
          <a:prstGeom prst="flowChartDocument">
            <a:avLst/>
          </a:prstGeom>
          <a:solidFill>
            <a:srgbClr val="006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E99464F-6FD0-4BE6-B820-C1793BD58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603" y="264468"/>
            <a:ext cx="2354055" cy="2371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b="1" dirty="0">
                <a:solidFill>
                  <a:srgbClr val="5EC45B"/>
                </a:solidFill>
                <a:latin typeface="+mn-lt"/>
                <a:ea typeface="+mj-ea"/>
                <a:cs typeface="Helvetica" panose="020B0604020202020204" pitchFamily="34" charset="0"/>
              </a:rPr>
              <a:t>2024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b="1" dirty="0">
                <a:solidFill>
                  <a:srgbClr val="5EC45B"/>
                </a:solidFill>
                <a:latin typeface="+mn-lt"/>
                <a:ea typeface="+mj-ea"/>
                <a:cs typeface="Helvetica" panose="020B0604020202020204" pitchFamily="34" charset="0"/>
              </a:rPr>
              <a:t>Form W-4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DDAC2-195E-4898-88B6-415EE6C815BC}"/>
              </a:ext>
            </a:extLst>
          </p:cNvPr>
          <p:cNvSpPr txBox="1"/>
          <p:nvPr/>
        </p:nvSpPr>
        <p:spPr>
          <a:xfrm>
            <a:off x="10936714" y="6487149"/>
            <a:ext cx="1226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350" dirty="0"/>
              <a:t>#payrollweek</a:t>
            </a:r>
          </a:p>
        </p:txBody>
      </p:sp>
      <p:pic>
        <p:nvPicPr>
          <p:cNvPr id="5" name="Picture 4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4563495B-5E09-01F1-8FF4-3826F5429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27" y="60316"/>
            <a:ext cx="5197348" cy="672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89694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">
  <a:themeElements>
    <a:clrScheme name="2022 Congress">
      <a:dk1>
        <a:srgbClr val="000000"/>
      </a:dk1>
      <a:lt1>
        <a:sysClr val="window" lastClr="FFFFFF"/>
      </a:lt1>
      <a:dk2>
        <a:srgbClr val="5E3292"/>
      </a:dk2>
      <a:lt2>
        <a:srgbClr val="F9D467"/>
      </a:lt2>
      <a:accent1>
        <a:srgbClr val="D3347B"/>
      </a:accent1>
      <a:accent2>
        <a:srgbClr val="EF8526"/>
      </a:accent2>
      <a:accent3>
        <a:srgbClr val="290E46"/>
      </a:accent3>
      <a:accent4>
        <a:srgbClr val="653614"/>
      </a:accent4>
      <a:accent5>
        <a:srgbClr val="951E5D"/>
      </a:accent5>
      <a:accent6>
        <a:srgbClr val="EB352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gress" id="{427BAEE3-0F94-41D3-9DA8-26CD91AB64D9}" vid="{4E97AB66-BD75-4969-91D9-05D5AB141B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2507</TotalTime>
  <Words>723</Words>
  <Application>Microsoft Office PowerPoint</Application>
  <PresentationFormat>Widescreen</PresentationFormat>
  <Paragraphs>101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Gill Sans Nova</vt:lpstr>
      <vt:lpstr>Georgia</vt:lpstr>
      <vt:lpstr>Calibri</vt:lpstr>
      <vt:lpstr>Proxima</vt:lpstr>
      <vt:lpstr>Wingdings</vt:lpstr>
      <vt:lpstr>Helvetica</vt:lpstr>
      <vt:lpstr>Courier New</vt:lpstr>
      <vt:lpstr>Tahoma</vt:lpstr>
      <vt:lpstr>Congress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W. Hodgson</dc:creator>
  <cp:lastModifiedBy>Cynthia Crise</cp:lastModifiedBy>
  <cp:revision>32</cp:revision>
  <dcterms:created xsi:type="dcterms:W3CDTF">2020-05-15T21:29:22Z</dcterms:created>
  <dcterms:modified xsi:type="dcterms:W3CDTF">2024-04-29T22:33:35Z</dcterms:modified>
</cp:coreProperties>
</file>